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319"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02" r:id="rId19"/>
    <p:sldId id="258" r:id="rId20"/>
    <p:sldId id="310" r:id="rId21"/>
    <p:sldId id="349" r:id="rId22"/>
    <p:sldId id="304"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06" r:id="rId55"/>
    <p:sldId id="346" r:id="rId56"/>
    <p:sldId id="347" r:id="rId57"/>
    <p:sldId id="318" r:id="rId58"/>
    <p:sldId id="348" r:id="rId59"/>
    <p:sldId id="311" r:id="rId60"/>
    <p:sldId id="336" r:id="rId61"/>
    <p:sldId id="337" r:id="rId62"/>
    <p:sldId id="338" r:id="rId63"/>
    <p:sldId id="339" r:id="rId64"/>
    <p:sldId id="340" r:id="rId65"/>
    <p:sldId id="341" r:id="rId66"/>
    <p:sldId id="342" r:id="rId67"/>
    <p:sldId id="34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ard" initials="DB" lastIdx="4" clrIdx="0">
    <p:extLst>
      <p:ext uri="{19B8F6BF-5375-455C-9EA6-DF929625EA0E}">
        <p15:presenceInfo xmlns:p15="http://schemas.microsoft.com/office/powerpoint/2012/main" userId="af02eeb2d47a5f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0679" autoAdjust="0"/>
  </p:normalViewPr>
  <p:slideViewPr>
    <p:cSldViewPr snapToGrid="0">
      <p:cViewPr varScale="1">
        <p:scale>
          <a:sx n="98" d="100"/>
          <a:sy n="98" d="100"/>
        </p:scale>
        <p:origin x="282" y="90"/>
      </p:cViewPr>
      <p:guideLst/>
    </p:cSldViewPr>
  </p:slideViewPr>
  <p:notesTextViewPr>
    <p:cViewPr>
      <p:scale>
        <a:sx n="1" d="1"/>
        <a:sy n="1" d="1"/>
      </p:scale>
      <p:origin x="0" y="0"/>
    </p:cViewPr>
  </p:notesTextViewPr>
  <p:sorterViewPr>
    <p:cViewPr>
      <p:scale>
        <a:sx n="100" d="100"/>
        <a:sy n="100" d="100"/>
      </p:scale>
      <p:origin x="0" y="-33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7E143-FB25-4D16-92C7-2EA025E5134C}"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5E7D87-CD48-43C8-A7EA-8D4BB480ED50}" type="slidenum">
              <a:rPr lang="en-US" smtClean="0"/>
              <a:t>‹#›</a:t>
            </a:fld>
            <a:endParaRPr lang="en-US"/>
          </a:p>
        </p:txBody>
      </p:sp>
    </p:spTree>
    <p:extLst>
      <p:ext uri="{BB962C8B-B14F-4D97-AF65-F5344CB8AC3E}">
        <p14:creationId xmlns:p14="http://schemas.microsoft.com/office/powerpoint/2010/main" val="214064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58348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79851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75157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0680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18</a:t>
            </a:fld>
            <a:endParaRPr lang="en-US"/>
          </a:p>
        </p:txBody>
      </p:sp>
    </p:spTree>
    <p:extLst>
      <p:ext uri="{BB962C8B-B14F-4D97-AF65-F5344CB8AC3E}">
        <p14:creationId xmlns:p14="http://schemas.microsoft.com/office/powerpoint/2010/main" val="2325561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p:txBody>
      </p:sp>
      <p:sp>
        <p:nvSpPr>
          <p:cNvPr id="4" name="Slide Number Placeholder 3"/>
          <p:cNvSpPr>
            <a:spLocks noGrp="1"/>
          </p:cNvSpPr>
          <p:nvPr>
            <p:ph type="sldNum" sz="quarter" idx="10"/>
          </p:nvPr>
        </p:nvSpPr>
        <p:spPr/>
        <p:txBody>
          <a:bodyPr/>
          <a:lstStyle/>
          <a:p>
            <a:fld id="{795E7D87-CD48-43C8-A7EA-8D4BB480ED50}" type="slidenum">
              <a:rPr lang="en-US" smtClean="0"/>
              <a:t>19</a:t>
            </a:fld>
            <a:endParaRPr lang="en-US"/>
          </a:p>
        </p:txBody>
      </p:sp>
    </p:spTree>
    <p:extLst>
      <p:ext uri="{BB962C8B-B14F-4D97-AF65-F5344CB8AC3E}">
        <p14:creationId xmlns:p14="http://schemas.microsoft.com/office/powerpoint/2010/main" val="216290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Clinic + Hospital</a:t>
            </a:r>
            <a:r>
              <a:rPr lang="en-US" baseline="0" dirty="0" smtClean="0"/>
              <a:t> data: </a:t>
            </a:r>
            <a:r>
              <a:rPr lang="en-US" dirty="0" smtClean="0"/>
              <a:t>Clinic records from 2007 to present covering 1.3+ million unique clinic patients</a:t>
            </a:r>
          </a:p>
          <a:p>
            <a:pPr lvl="1"/>
            <a:r>
              <a:rPr lang="en-US" dirty="0" smtClean="0"/>
              <a:t>Hospital records from 1995 to present approaching 1 million unique patients</a:t>
            </a:r>
          </a:p>
          <a:p>
            <a:pPr lvl="1"/>
            <a:r>
              <a:rPr lang="en-US" dirty="0" smtClean="0"/>
              <a:t>Combined clinical and hospital visits of 41+ million</a:t>
            </a:r>
          </a:p>
          <a:p>
            <a:endParaRPr lang="en-US" dirty="0" smtClean="0"/>
          </a:p>
          <a:p>
            <a:endParaRPr lang="en-US" dirty="0" smtClean="0"/>
          </a:p>
          <a:p>
            <a:endParaRPr lang="en-US" dirty="0" smtClean="0"/>
          </a:p>
          <a:p>
            <a:r>
              <a:rPr lang="en-US" dirty="0" smtClean="0"/>
              <a:t>Growing data enterprise</a:t>
            </a:r>
          </a:p>
          <a:p>
            <a:r>
              <a:rPr lang="en-US" dirty="0" smtClean="0"/>
              <a:t>Data integration</a:t>
            </a:r>
            <a:r>
              <a:rPr lang="en-US" baseline="0" dirty="0" smtClean="0"/>
              <a:t> is an important subject for our clinical operations and our research enterprise as we continue to evolve our methods for integrating data across our two largest data streams: clinic EMR and hospital EMR.  </a:t>
            </a:r>
          </a:p>
          <a:p>
            <a:endParaRPr lang="en-US" baseline="0" dirty="0" smtClean="0"/>
          </a:p>
          <a:p>
            <a:r>
              <a:rPr lang="en-US" baseline="0" dirty="0" smtClean="0"/>
              <a:t>Two notable informatics tools have been developed to tackle this challenge: A CDW for quality improvement evaluations and research and through a partnership with the non-profit org </a:t>
            </a:r>
            <a:r>
              <a:rPr lang="en-US" baseline="0" dirty="0" err="1" smtClean="0"/>
              <a:t>MyHealth</a:t>
            </a:r>
            <a:r>
              <a:rPr lang="en-US" baseline="0" dirty="0" smtClean="0"/>
              <a:t> and OU’s Dept of Med Informatics in Tulsa, an HIE to facilitate point of care, data informed decision-making not only at OU but across the entire state.  </a:t>
            </a:r>
          </a:p>
          <a:p>
            <a:endParaRPr lang="en-US" baseline="0" dirty="0" smtClean="0"/>
          </a:p>
          <a:p>
            <a:endParaRPr lang="en-US" baseline="0" dirty="0" smtClean="0"/>
          </a:p>
          <a:p>
            <a:r>
              <a:rPr lang="en-US" baseline="0" dirty="0" smtClean="0"/>
              <a:t>Nestor’s group does the following:</a:t>
            </a:r>
          </a:p>
          <a:p>
            <a:pPr lvl="3"/>
            <a:r>
              <a:rPr lang="en-US" sz="1200" kern="1200" dirty="0" smtClean="0">
                <a:solidFill>
                  <a:schemeClr val="tx1"/>
                </a:solidFill>
                <a:effectLst/>
                <a:latin typeface="+mn-lt"/>
                <a:ea typeface="+mn-ea"/>
                <a:cs typeface="+mn-cs"/>
              </a:rPr>
              <a:t>Getting access to Tools </a:t>
            </a:r>
          </a:p>
          <a:p>
            <a:pPr lvl="3"/>
            <a:r>
              <a:rPr lang="en-US" sz="1200" kern="1200" dirty="0" smtClean="0">
                <a:solidFill>
                  <a:schemeClr val="tx1"/>
                </a:solidFill>
                <a:effectLst/>
                <a:latin typeface="+mn-lt"/>
                <a:ea typeface="+mn-ea"/>
                <a:cs typeface="+mn-cs"/>
              </a:rPr>
              <a:t>Helping with Power BI</a:t>
            </a:r>
          </a:p>
          <a:p>
            <a:pPr lvl="3"/>
            <a:r>
              <a:rPr lang="en-US" sz="1200" kern="1200" dirty="0" smtClean="0">
                <a:solidFill>
                  <a:schemeClr val="tx1"/>
                </a:solidFill>
                <a:effectLst/>
                <a:latin typeface="+mn-lt"/>
                <a:ea typeface="+mn-ea"/>
                <a:cs typeface="+mn-cs"/>
              </a:rPr>
              <a:t>Introducing User Groups</a:t>
            </a:r>
          </a:p>
          <a:p>
            <a:pPr lvl="3"/>
            <a:r>
              <a:rPr lang="en-US" sz="1200" kern="1200" dirty="0" smtClean="0">
                <a:solidFill>
                  <a:schemeClr val="tx1"/>
                </a:solidFill>
                <a:effectLst/>
                <a:latin typeface="+mn-lt"/>
                <a:ea typeface="+mn-ea"/>
                <a:cs typeface="+mn-cs"/>
              </a:rPr>
              <a:t>Assisting in the Creation of Reports, Dashboards, and Visualizations</a:t>
            </a:r>
          </a:p>
          <a:p>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t>20</a:t>
            </a:fld>
            <a:endParaRPr lang="en-US"/>
          </a:p>
        </p:txBody>
      </p:sp>
    </p:spTree>
    <p:extLst>
      <p:ext uri="{BB962C8B-B14F-4D97-AF65-F5344CB8AC3E}">
        <p14:creationId xmlns:p14="http://schemas.microsoft.com/office/powerpoint/2010/main" val="155668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Second, </a:t>
            </a:r>
            <a:r>
              <a:rPr lang="en-US" baseline="0" dirty="0" err="1" smtClean="0"/>
              <a:t>REDCap</a:t>
            </a:r>
            <a:r>
              <a:rPr lang="en-US" baseline="0" dirty="0" smtClean="0"/>
              <a:t> has a lot of momentum and adoption, so it’s become familiar to a lot of people on campus.  The same software system the clinical researcher learned (for example) for randomized trials is leverage here for these observational studies.  Although the research/QA methodology is very different, the software is the same.  We expect this familiarity to grow on campus, especially as systems like </a:t>
            </a:r>
            <a:r>
              <a:rPr lang="en-US" baseline="0" dirty="0" err="1" smtClean="0"/>
              <a:t>Qualtrics</a:t>
            </a:r>
            <a:r>
              <a:rPr lang="en-US" baseline="0" dirty="0" smtClean="0"/>
              <a:t> become less available. </a:t>
            </a:r>
          </a:p>
          <a:p>
            <a:endParaRPr lang="en-US" baseline="0" dirty="0" smtClean="0"/>
          </a:p>
        </p:txBody>
      </p:sp>
      <p:sp>
        <p:nvSpPr>
          <p:cNvPr id="4" name="Slide Number Placeholder 3"/>
          <p:cNvSpPr>
            <a:spLocks noGrp="1"/>
          </p:cNvSpPr>
          <p:nvPr>
            <p:ph type="sldNum" sz="quarter" idx="10"/>
          </p:nvPr>
        </p:nvSpPr>
        <p:spPr/>
        <p:txBody>
          <a:bodyPr/>
          <a:lstStyle/>
          <a:p>
            <a:fld id="{9ED73DBF-282D-4756-9D64-E939A17BC891}" type="slidenum">
              <a:rPr lang="en-US" smtClean="0"/>
              <a:t>23</a:t>
            </a:fld>
            <a:endParaRPr lang="en-US"/>
          </a:p>
        </p:txBody>
      </p:sp>
    </p:spTree>
    <p:extLst>
      <p:ext uri="{BB962C8B-B14F-4D97-AF65-F5344CB8AC3E}">
        <p14:creationId xmlns:p14="http://schemas.microsoft.com/office/powerpoint/2010/main" val="241461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Big Data is good, Bigger</a:t>
            </a:r>
            <a:r>
              <a:rPr lang="en-US" baseline="0" dirty="0" smtClean="0"/>
              <a:t> Data must be even Better</a:t>
            </a:r>
          </a:p>
          <a:p>
            <a:r>
              <a:rPr lang="en-US" baseline="0" dirty="0" smtClean="0"/>
              <a:t>Adding data = value-added?</a:t>
            </a:r>
          </a:p>
          <a:p>
            <a:endParaRPr lang="en-US" baseline="0" dirty="0" smtClean="0"/>
          </a:p>
          <a:p>
            <a:endParaRPr lang="en-US"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98570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I often champion Big Data’s 3 V’s: volume, velocity, and variety,</a:t>
            </a:r>
          </a:p>
          <a:p>
            <a:r>
              <a:rPr lang="en-US" baseline="0" dirty="0" smtClean="0"/>
              <a:t>Today I intend to play the role of devil’s advocate, asking- can </a:t>
            </a:r>
            <a:r>
              <a:rPr lang="en-US" dirty="0" smtClean="0"/>
              <a:t>too much harmonizing be a bad 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Exploring</a:t>
            </a:r>
            <a:r>
              <a:rPr lang="en-US" baseline="0" dirty="0" smtClean="0"/>
              <a:t> the answer to this question, I intend to focus on a 4</a:t>
            </a:r>
            <a:r>
              <a:rPr lang="en-US" baseline="30000" dirty="0" smtClean="0"/>
              <a:t>th</a:t>
            </a:r>
            <a:r>
              <a:rPr lang="en-US" baseline="0" dirty="0" smtClean="0"/>
              <a:t> v: veracity, and whether </a:t>
            </a:r>
          </a:p>
          <a:p>
            <a:r>
              <a:rPr lang="en-US" dirty="0" smtClean="0"/>
              <a:t>stacking more sheets of</a:t>
            </a:r>
            <a:r>
              <a:rPr lang="en-US" baseline="0" dirty="0" smtClean="0"/>
              <a:t> data bring us any closer to the truth- </a:t>
            </a:r>
          </a:p>
          <a:p>
            <a:r>
              <a:rPr lang="en-US" baseline="0" dirty="0" smtClean="0"/>
              <a:t>I would argue it can but the voyage is long and arduous, </a:t>
            </a:r>
          </a:p>
          <a:p>
            <a:r>
              <a:rPr lang="en-US" baseline="0" dirty="0" smtClean="0"/>
              <a:t>and s</a:t>
            </a:r>
            <a:r>
              <a:rPr lang="en-US" dirty="0" smtClean="0"/>
              <a:t>hort cuts along the way will lead us astray, just like those fabled ancient sailors of yester yore</a:t>
            </a:r>
          </a:p>
          <a:p>
            <a:endParaRPr lang="en-US"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5101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premise of this talk touches upon the age-old quandary: how to strike a balance between quantity and quality</a:t>
            </a:r>
          </a:p>
          <a:p>
            <a:endParaRPr lang="en-US" baseline="0" dirty="0" smtClean="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166563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an old concept</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10651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Reminded of another</a:t>
            </a:r>
            <a:r>
              <a:rPr lang="en-US" baseline="0" dirty="0" smtClean="0"/>
              <a:t> Dilbert cartoon where Dilbert is asked to average dirty data to fix inconsistencies and his retort is why not multiply instead</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101181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subtle but powerful example- </a:t>
            </a:r>
          </a:p>
          <a:p>
            <a:endParaRPr lang="en-US" dirty="0" smtClean="0"/>
          </a:p>
          <a:p>
            <a:r>
              <a:rPr lang="en-US" sz="1200" b="0" i="0" kern="1200" dirty="0" smtClean="0">
                <a:solidFill>
                  <a:schemeClr val="tx1"/>
                </a:solidFill>
                <a:effectLst/>
                <a:latin typeface="+mn-lt"/>
                <a:ea typeface="+mn-ea"/>
                <a:cs typeface="+mn-cs"/>
              </a:rPr>
              <a:t>US National Longitudinal Survey (NLS) of Labor Market Experience among youths aged 17–24</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As a sobering example,6 Harford (1994) found that discrepancies in the order and style of two</a:t>
            </a:r>
          </a:p>
          <a:p>
            <a:r>
              <a:rPr lang="en-US" sz="1200" b="0" i="0" u="none" strike="noStrike" kern="1200" baseline="0" dirty="0" smtClean="0">
                <a:solidFill>
                  <a:schemeClr val="tx1"/>
                </a:solidFill>
                <a:latin typeface="+mn-lt"/>
                <a:ea typeface="+mn-ea"/>
                <a:cs typeface="+mn-cs"/>
              </a:rPr>
              <a:t>items assessing alcohol use at two different periods of time resulted in a large and observable</a:t>
            </a:r>
          </a:p>
          <a:p>
            <a:r>
              <a:rPr lang="en-US" sz="1200" b="0" i="0" u="none" strike="noStrike" kern="1200" baseline="0" dirty="0" smtClean="0">
                <a:solidFill>
                  <a:schemeClr val="tx1"/>
                </a:solidFill>
                <a:latin typeface="+mn-lt"/>
                <a:ea typeface="+mn-ea"/>
                <a:cs typeface="+mn-cs"/>
              </a:rPr>
              <a:t>change in the reported levels of heavy alcohol use. This demonstrates that something as simple</a:t>
            </a:r>
          </a:p>
          <a:p>
            <a:r>
              <a:rPr lang="en-US" sz="1200" b="0" i="0" u="none" strike="noStrike" kern="1200" baseline="0" dirty="0" smtClean="0">
                <a:solidFill>
                  <a:schemeClr val="tx1"/>
                </a:solidFill>
                <a:latin typeface="+mn-lt"/>
                <a:ea typeface="+mn-ea"/>
                <a:cs typeface="+mn-cs"/>
              </a:rPr>
              <a:t>as altering the order of presentation of two items at two points in time can lead to substantial</a:t>
            </a:r>
          </a:p>
          <a:p>
            <a:r>
              <a:rPr lang="en-US" sz="1200" b="0" i="0" u="none" strike="noStrike" kern="1200" baseline="0" dirty="0" smtClean="0">
                <a:solidFill>
                  <a:schemeClr val="tx1"/>
                </a:solidFill>
                <a:latin typeface="+mn-lt"/>
                <a:ea typeface="+mn-ea"/>
                <a:cs typeface="+mn-cs"/>
              </a:rPr>
              <a:t>differences in how subjects respond to the items even within the very same study.</a:t>
            </a: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Q2 How often have you had six or more drinks on one occasion during the last 30 days?</a:t>
            </a:r>
          </a:p>
          <a:p>
            <a:r>
              <a:rPr lang="en-US" sz="1200" b="0" i="0" kern="1200" dirty="0" smtClean="0">
                <a:solidFill>
                  <a:schemeClr val="tx1"/>
                </a:solidFill>
                <a:effectLst/>
                <a:latin typeface="+mn-lt"/>
                <a:ea typeface="+mn-ea"/>
                <a:cs typeface="+mn-cs"/>
              </a:rPr>
              <a:t>Q3 During the last 30 days, on how many days did you drink any alcoholic beverages, including beer, wine or liquor?</a:t>
            </a:r>
          </a:p>
          <a:p>
            <a:r>
              <a:rPr lang="en-US" sz="1200" b="0" i="0" kern="1200" dirty="0" smtClean="0">
                <a:solidFill>
                  <a:schemeClr val="tx1"/>
                </a:solidFill>
                <a:effectLst/>
                <a:latin typeface="+mn-lt"/>
                <a:ea typeface="+mn-ea"/>
                <a:cs typeface="+mn-cs"/>
              </a:rPr>
              <a:t>Q4 Now we would like to ask you how many drinks you had on those days. Of the (number of days mentioned in Q3) days you mentioned, on how many of</a:t>
            </a:r>
          </a:p>
          <a:p>
            <a:r>
              <a:rPr lang="en-US" sz="1200" b="0" i="0" kern="1200" dirty="0" smtClean="0">
                <a:solidFill>
                  <a:schemeClr val="tx1"/>
                </a:solidFill>
                <a:effectLst/>
                <a:latin typeface="+mn-lt"/>
                <a:ea typeface="+mn-ea"/>
                <a:cs typeface="+mn-cs"/>
              </a:rPr>
              <a:t>These days did you have one drink?, two drinks?, three drinks?, four drinks?, five drinks?, six or more drinks?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general summary measure of heavier drinking (Q2) preceded the measures of drinking frequency (Q3) and the frequency of specific numbers of drinks (Q4) in each survey year except 1985, where Q3 and Q4 preceded Q2.</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407282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Integrating Big and Small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Advantages</a:t>
            </a:r>
          </a:p>
          <a:p>
            <a:r>
              <a:rPr lang="en-US" dirty="0" smtClean="0"/>
              <a:t>Parallels</a:t>
            </a:r>
            <a:r>
              <a:rPr lang="en-US" baseline="0" dirty="0" smtClean="0"/>
              <a:t> to efficacy vs effectiveness</a:t>
            </a:r>
          </a:p>
          <a:p>
            <a:r>
              <a:rPr lang="en-US" baseline="0" dirty="0" smtClean="0"/>
              <a:t>A-B testing</a:t>
            </a:r>
          </a:p>
          <a:p>
            <a:endParaRPr lang="en-US" baseline="0" dirty="0" smtClean="0"/>
          </a:p>
          <a:p>
            <a:r>
              <a:rPr lang="en-US" dirty="0" smtClean="0"/>
              <a:t>it's not big data's fault- it's the way we use big data, it's our responsibility (data do not create meaning- we do)</a:t>
            </a:r>
          </a:p>
          <a:p>
            <a:r>
              <a:rPr lang="en-US" dirty="0" smtClean="0"/>
              <a:t>relying on big data alone, increases the chances we'll miss something,</a:t>
            </a:r>
          </a:p>
          <a:p>
            <a:r>
              <a:rPr lang="en-US" dirty="0" smtClean="0"/>
              <a:t>while giving us the illusion we know everything </a:t>
            </a:r>
          </a:p>
          <a:p>
            <a:r>
              <a:rPr lang="en-US" dirty="0" smtClean="0"/>
              <a:t>"thick data" small samples but meaty, rich information about human experience</a:t>
            </a:r>
          </a:p>
          <a:p>
            <a:r>
              <a:rPr lang="en-US" dirty="0" smtClean="0"/>
              <a:t>big data is then "thin data", I guess?</a:t>
            </a:r>
          </a:p>
          <a:p>
            <a:r>
              <a:rPr lang="en-US" dirty="0" smtClean="0"/>
              <a:t>Netflix algorithm ($1m prize for improvements); hired an ethnographer, too, who discovered </a:t>
            </a:r>
          </a:p>
          <a:p>
            <a:r>
              <a:rPr lang="en-US" dirty="0" smtClean="0"/>
              <a:t>the binge watching phenomenon</a:t>
            </a:r>
          </a:p>
          <a:p>
            <a:r>
              <a:rPr lang="en-US" dirty="0" smtClean="0"/>
              <a:t>big data predictions </a:t>
            </a:r>
            <a:r>
              <a:rPr lang="en-US" dirty="0" err="1" smtClean="0"/>
              <a:t>reinfornce</a:t>
            </a:r>
            <a:r>
              <a:rPr lang="en-US" dirty="0" smtClean="0"/>
              <a:t> existing biases (police profiling predictions for bond amounts and sentencing;</a:t>
            </a:r>
          </a:p>
          <a:p>
            <a:r>
              <a:rPr lang="en-US" dirty="0" smtClean="0"/>
              <a:t>NSA's </a:t>
            </a:r>
            <a:r>
              <a:rPr lang="en-US" dirty="0" err="1" smtClean="0"/>
              <a:t>skynet</a:t>
            </a:r>
            <a:r>
              <a:rPr lang="en-US" dirty="0" smtClean="0"/>
              <a:t> possibly resulting in 1000's of civilian deaths thru misreading cellular data)</a:t>
            </a:r>
          </a:p>
          <a:p>
            <a:r>
              <a:rPr lang="en-US" dirty="0" smtClean="0"/>
              <a:t>the "quantification bias"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0580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seduction of Bigger Data is strong, and I’m not suggesting we ignore the lure of data harmonizing. Rather, we should examine the veracity of its message in the same way we critique studies that generate small data. If we</a:t>
            </a:r>
            <a:r>
              <a:rPr lang="en-US" baseline="0" dirty="0" smtClean="0"/>
              <a:t> are ever to realize the full potential of Big Data’s predictive analytics, w</a:t>
            </a:r>
            <a:r>
              <a:rPr lang="en-US" dirty="0" smtClean="0"/>
              <a:t>e need to be mindful of the pitfalls and rocky cliffs that Big and Bigger data possess.</a:t>
            </a:r>
            <a:r>
              <a:rPr lang="en-US" baseline="0" dirty="0" smtClean="0"/>
              <a:t>  </a:t>
            </a:r>
            <a:endParaRPr lang="en-US" dirty="0" smtClean="0"/>
          </a:p>
          <a:p>
            <a:endParaRPr lang="en-US" dirty="0" smtClean="0"/>
          </a:p>
          <a:p>
            <a:endParaRPr lang="en-US" dirty="0" smtClean="0"/>
          </a:p>
          <a:p>
            <a:r>
              <a:rPr lang="en-US" dirty="0" smtClean="0"/>
              <a:t>sufficient levels of accuracy, are data rows representative of our target population</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Were subjects assessed face-to-face or via telephone or internet? If face-to-face, was the assessment</a:t>
            </a:r>
          </a:p>
          <a:p>
            <a:r>
              <a:rPr lang="en-US" sz="1200" b="0" i="0" u="none" strike="noStrike" kern="1200" baseline="0" dirty="0" smtClean="0">
                <a:solidFill>
                  <a:schemeClr val="tx1"/>
                </a:solidFill>
                <a:latin typeface="+mn-lt"/>
                <a:ea typeface="+mn-ea"/>
                <a:cs typeface="+mn-cs"/>
              </a:rPr>
              <a:t>conducted at the home of a subject or was the subject brought into a controlled facility? Was</a:t>
            </a:r>
          </a:p>
          <a:p>
            <a:r>
              <a:rPr lang="en-US" sz="1200" b="0" i="0" u="none" strike="noStrike" kern="1200" baseline="0" dirty="0" smtClean="0">
                <a:solidFill>
                  <a:schemeClr val="tx1"/>
                </a:solidFill>
                <a:latin typeface="+mn-lt"/>
                <a:ea typeface="+mn-ea"/>
                <a:cs typeface="+mn-cs"/>
              </a:rPr>
              <a:t>the assessment conducted as a personal interview or was it computer-based? Was the same</a:t>
            </a:r>
          </a:p>
          <a:p>
            <a:r>
              <a:rPr lang="en-US" sz="1200" b="0" i="0" u="none" strike="noStrike" kern="1200" baseline="0" dirty="0" smtClean="0">
                <a:solidFill>
                  <a:schemeClr val="tx1"/>
                </a:solidFill>
                <a:latin typeface="+mn-lt"/>
                <a:ea typeface="+mn-ea"/>
                <a:cs typeface="+mn-cs"/>
              </a:rPr>
              <a:t>assessment battery used at each time period or were items deleted and others added over time?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Clearly there are an unmanageable number of differences across studies in design</a:t>
            </a:r>
          </a:p>
          <a:p>
            <a:r>
              <a:rPr lang="en-US" sz="1200" b="0" i="0" u="none" strike="noStrike" kern="1200" baseline="0" dirty="0" smtClean="0">
                <a:solidFill>
                  <a:schemeClr val="tx1"/>
                </a:solidFill>
                <a:latin typeface="+mn-lt"/>
                <a:ea typeface="+mn-ea"/>
                <a:cs typeface="+mn-cs"/>
              </a:rPr>
              <a:t>characteristics. In most typical IDA applications these differences are confounded with one</a:t>
            </a:r>
          </a:p>
          <a:p>
            <a:r>
              <a:rPr lang="en-US" sz="1200" b="0" i="0" u="none" strike="noStrike" kern="1200" baseline="0" dirty="0" smtClean="0">
                <a:solidFill>
                  <a:schemeClr val="tx1"/>
                </a:solidFill>
                <a:latin typeface="+mn-lt"/>
                <a:ea typeface="+mn-ea"/>
                <a:cs typeface="+mn-cs"/>
              </a:rPr>
              <a:t>another.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measurement invariance and measurement</a:t>
            </a:r>
          </a:p>
          <a:p>
            <a:r>
              <a:rPr lang="en-US" sz="1200" b="0" i="0" u="none" strike="noStrike" kern="1200" baseline="0" dirty="0" smtClean="0">
                <a:solidFill>
                  <a:schemeClr val="tx1"/>
                </a:solidFill>
                <a:latin typeface="+mn-lt"/>
                <a:ea typeface="+mn-ea"/>
                <a:cs typeface="+mn-cs"/>
              </a:rPr>
              <a:t>comparability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8904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new concept</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60491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futuristic</a:t>
            </a:r>
            <a:r>
              <a:rPr lang="en-US" baseline="0" dirty="0" smtClean="0"/>
              <a:t> concept</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53922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some sense…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18024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law of nature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28613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Big Data?</a:t>
            </a:r>
          </a:p>
          <a:p>
            <a:pPr lvl="1"/>
            <a:r>
              <a:rPr lang="en-US" dirty="0" smtClean="0"/>
              <a:t>Extremely large data sets (usually containing raw data) that may be analyzed computationally to reveal patterns, trends, and associations, especially relating to human behavior and interactions.</a:t>
            </a:r>
          </a:p>
          <a:p>
            <a:pPr lvl="1"/>
            <a:endParaRPr lang="en-US" dirty="0" smtClean="0"/>
          </a:p>
          <a:p>
            <a:r>
              <a:rPr lang="en-US" dirty="0" smtClean="0"/>
              <a:t>Why is it important?</a:t>
            </a:r>
          </a:p>
          <a:p>
            <a:pPr lvl="1"/>
            <a:r>
              <a:rPr lang="en-US" dirty="0" smtClean="0"/>
              <a:t>Improve care, save lives, and lower costs (some estimates reach $300 Billion/year in U.S.)</a:t>
            </a:r>
          </a:p>
          <a:p>
            <a:pPr lvl="1"/>
            <a:r>
              <a:rPr lang="en-US" dirty="0" smtClean="0"/>
              <a:t>The promise of predictive analytics</a:t>
            </a:r>
          </a:p>
          <a:p>
            <a:pPr lvl="2"/>
            <a:r>
              <a:rPr lang="en-US" dirty="0" smtClean="0"/>
              <a:t>Predict cost-effective best practices, disease surveillance, etc.</a:t>
            </a:r>
          </a:p>
          <a:p>
            <a:pPr lvl="1"/>
            <a:r>
              <a:rPr lang="en-US" dirty="0" smtClean="0"/>
              <a:t>The promise of prescriptive analytics</a:t>
            </a:r>
          </a:p>
          <a:p>
            <a:pPr lvl="2"/>
            <a:r>
              <a:rPr lang="en-US" dirty="0" smtClean="0"/>
              <a:t>Adaptive interventions that redirect patient health trajectories that drift off-course</a:t>
            </a:r>
          </a:p>
          <a:p>
            <a:pPr lvl="2"/>
            <a:r>
              <a:rPr lang="en-US" dirty="0" smtClean="0"/>
              <a:t>Enables personalized medicine via advanced clinical decision support </a:t>
            </a:r>
          </a:p>
          <a:p>
            <a:pPr lvl="2"/>
            <a:endParaRPr lang="en-US" dirty="0" smtClean="0"/>
          </a:p>
          <a:p>
            <a:r>
              <a:rPr lang="en-US" dirty="0" smtClean="0"/>
              <a:t>What is the future of Big Data?</a:t>
            </a:r>
          </a:p>
          <a:p>
            <a:pPr lvl="1"/>
            <a:r>
              <a:rPr lang="en-US" dirty="0" smtClean="0"/>
              <a:t>As data capture technologies (</a:t>
            </a:r>
            <a:r>
              <a:rPr lang="en-US" dirty="0" err="1" smtClean="0"/>
              <a:t>e.g</a:t>
            </a:r>
            <a:r>
              <a:rPr lang="en-US" dirty="0" smtClean="0"/>
              <a:t>,. fitness monitoring devices, the eventual Internet of Things) continue to evolve, we be accumulating more and more Big Data</a:t>
            </a:r>
          </a:p>
          <a:p>
            <a:pPr lvl="1"/>
            <a:endParaRPr lang="en-US" dirty="0" smtClean="0"/>
          </a:p>
          <a:p>
            <a:pPr lvl="1"/>
            <a:r>
              <a:rPr lang="en-US" dirty="0" smtClean="0"/>
              <a:t>Big</a:t>
            </a:r>
            <a:r>
              <a:rPr lang="en-US" baseline="0" dirty="0" smtClean="0"/>
              <a:t> data is said to be the future of healthcare.  As health record digitization increases, new opportunities arise to make clinically important decisions and answer questions previously intractable.  </a:t>
            </a:r>
            <a:endParaRPr lang="en-US" dirty="0" smtClean="0"/>
          </a:p>
          <a:p>
            <a:pPr lvl="2"/>
            <a:endParaRPr lang="en-US" dirty="0" smtClean="0"/>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18237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65118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4557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F74126A-B045-408B-8813-0CA83CE547D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38D6-080D-40AD-B675-7E89FD8E633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776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74126A-B045-408B-8813-0CA83CE547D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2190108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74126A-B045-408B-8813-0CA83CE547D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433584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74126A-B045-408B-8813-0CA83CE547D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25039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74126A-B045-408B-8813-0CA83CE547D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7F38D6-080D-40AD-B675-7E89FD8E633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74126A-B045-408B-8813-0CA83CE547D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227640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74126A-B045-408B-8813-0CA83CE547D6}"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352032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74126A-B045-408B-8813-0CA83CE547D6}"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145503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F74126A-B045-408B-8813-0CA83CE547D6}" type="datetimeFigureOut">
              <a:rPr lang="en-US" smtClean="0"/>
              <a:t>4/26/2019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39774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F74126A-B045-408B-8813-0CA83CE547D6}" type="datetimeFigureOut">
              <a:rPr lang="en-US" smtClean="0"/>
              <a:t>4/26/2019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7F38D6-080D-40AD-B675-7E89FD8E6330}" type="slidenum">
              <a:rPr lang="en-US" smtClean="0"/>
              <a:t>‹#›</a:t>
            </a:fld>
            <a:endParaRPr lang="en-US"/>
          </a:p>
        </p:txBody>
      </p:sp>
    </p:spTree>
    <p:extLst>
      <p:ext uri="{BB962C8B-B14F-4D97-AF65-F5344CB8AC3E}">
        <p14:creationId xmlns:p14="http://schemas.microsoft.com/office/powerpoint/2010/main" val="263537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4126A-B045-408B-8813-0CA83CE547D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7F38D6-080D-40AD-B675-7E89FD8E6330}" type="slidenum">
              <a:rPr lang="en-US" smtClean="0"/>
              <a:t>‹#›</a:t>
            </a:fld>
            <a:endParaRPr lang="en-US"/>
          </a:p>
        </p:txBody>
      </p:sp>
    </p:spTree>
    <p:extLst>
      <p:ext uri="{BB962C8B-B14F-4D97-AF65-F5344CB8AC3E}">
        <p14:creationId xmlns:p14="http://schemas.microsoft.com/office/powerpoint/2010/main" val="2292613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F74126A-B045-408B-8813-0CA83CE547D6}" type="datetimeFigureOut">
              <a:rPr lang="en-US" smtClean="0"/>
              <a:t>4/26/2019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7F38D6-080D-40AD-B675-7E89FD8E633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4040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project-emerse.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ou.taleo.net/careersection/2/jobdetail.ftl?job=190895"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Thomas-Wilson@ouhsc.edu"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hyperlink" Target="https://bbmc.ouhsc.edu/redcap/redcap_v8.4.0/index.php?pid=117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63.gif"/><Relationship Id="rId3" Type="http://schemas.openxmlformats.org/officeDocument/2006/relationships/hyperlink" Target="mailto:William-Beasley@ouhsc.edu" TargetMode="External"/><Relationship Id="rId7" Type="http://schemas.openxmlformats.org/officeDocument/2006/relationships/image" Target="../media/image62.png"/><Relationship Id="rId2" Type="http://schemas.openxmlformats.org/officeDocument/2006/relationships/hyperlink" Target="mailto:David-Bard@ouhsc.edu" TargetMode="Externa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mailto:Thomas-Wilson@ouhsc.edu" TargetMode="External"/><Relationship Id="rId9" Type="http://schemas.openxmlformats.org/officeDocument/2006/relationships/image" Target="../media/image64.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normAutofit/>
          </a:bodyPr>
          <a:lstStyle/>
          <a:p>
            <a:r>
              <a:rPr lang="en-US" sz="6000" dirty="0" smtClean="0"/>
              <a:t>Big Data on Campus </a:t>
            </a:r>
            <a:br>
              <a:rPr lang="en-US" sz="6000" dirty="0" smtClean="0"/>
            </a:br>
            <a:r>
              <a:rPr lang="en-US" sz="2800" dirty="0" smtClean="0"/>
              <a:t>Leveraging OUHSC Bioinformatics to Inform Research &amp; Practice</a:t>
            </a:r>
            <a:endParaRPr lang="en-US" sz="5400" dirty="0"/>
          </a:p>
        </p:txBody>
      </p:sp>
      <p:sp>
        <p:nvSpPr>
          <p:cNvPr id="14" name="Subtitle 13"/>
          <p:cNvSpPr>
            <a:spLocks noGrp="1"/>
          </p:cNvSpPr>
          <p:nvPr>
            <p:ph type="subTitle" idx="1"/>
          </p:nvPr>
        </p:nvSpPr>
        <p:spPr>
          <a:xfrm>
            <a:off x="1100051" y="4541346"/>
            <a:ext cx="10058400" cy="1354630"/>
          </a:xfrm>
        </p:spPr>
        <p:txBody>
          <a:bodyPr>
            <a:normAutofit fontScale="25000" lnSpcReduction="20000"/>
          </a:bodyPr>
          <a:lstStyle/>
          <a:p>
            <a:r>
              <a:rPr lang="en-US" sz="2200" dirty="0" smtClean="0"/>
              <a:t>David </a:t>
            </a:r>
            <a:r>
              <a:rPr lang="en-US" sz="2200" dirty="0"/>
              <a:t>Bard, </a:t>
            </a:r>
            <a:r>
              <a:rPr lang="en-US" sz="2200" dirty="0" smtClean="0"/>
              <a:t>PhD</a:t>
            </a:r>
          </a:p>
          <a:p>
            <a:r>
              <a:rPr lang="en-US" sz="2200" dirty="0" smtClean="0"/>
              <a:t>William Beasley, </a:t>
            </a:r>
            <a:r>
              <a:rPr lang="en-US" sz="2200" dirty="0" err="1" smtClean="0"/>
              <a:t>phd</a:t>
            </a:r>
            <a:endParaRPr lang="en-US" sz="2200" dirty="0" smtClean="0"/>
          </a:p>
          <a:p>
            <a:r>
              <a:rPr lang="en-US" sz="2200" dirty="0" smtClean="0"/>
              <a:t>Thomas Wilson, MPH</a:t>
            </a:r>
            <a:endParaRPr lang="en-US" sz="2200" dirty="0"/>
          </a:p>
          <a:p>
            <a:r>
              <a:rPr lang="en-US" sz="2200" dirty="0"/>
              <a:t>University of Oklahoma HSC</a:t>
            </a:r>
          </a:p>
          <a:p>
            <a:r>
              <a:rPr lang="en-US" sz="2200" dirty="0"/>
              <a:t>Biomedical &amp; Behavioral Methodology </a:t>
            </a:r>
            <a:r>
              <a:rPr lang="en-US" sz="2200" dirty="0" smtClean="0"/>
              <a:t>Core</a:t>
            </a:r>
          </a:p>
          <a:p>
            <a:r>
              <a:rPr lang="en-US" sz="2200" dirty="0" smtClean="0"/>
              <a:t>Zsolt Nagykaldi, PHD</a:t>
            </a:r>
          </a:p>
          <a:p>
            <a:r>
              <a:rPr lang="en-US" sz="2200" dirty="0" smtClean="0"/>
              <a:t>Department of family medicine</a:t>
            </a:r>
          </a:p>
          <a:p>
            <a:r>
              <a:rPr lang="en-US" sz="2200" dirty="0" smtClean="0"/>
              <a:t>April 23, 2019</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3780" y="272157"/>
            <a:ext cx="3961134" cy="2369999"/>
          </a:xfrm>
          <a:prstGeom prst="rect">
            <a:avLst/>
          </a:prstGeom>
        </p:spPr>
      </p:pic>
      <p:pic>
        <p:nvPicPr>
          <p:cNvPr id="6146" name="Picture 2" descr="image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 y="4764"/>
            <a:ext cx="3393345" cy="275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214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139513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1096163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983091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lstStyle/>
          <a:p>
            <a:r>
              <a:rPr lang="en-US" dirty="0" smtClean="0"/>
              <a:t>Clinical Decision Support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4480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5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smtClean="0"/>
              <a:t>Personalized/Precision 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1872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3710269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573058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1097280" y="1845734"/>
            <a:ext cx="5465152" cy="4023360"/>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562432" y="1845734"/>
            <a:ext cx="5200650" cy="2724150"/>
          </a:xfrm>
          <a:prstGeom prst="rect">
            <a:avLst/>
          </a:prstGeom>
        </p:spPr>
      </p:pic>
    </p:spTree>
    <p:extLst>
      <p:ext uri="{BB962C8B-B14F-4D97-AF65-F5344CB8AC3E}">
        <p14:creationId xmlns:p14="http://schemas.microsoft.com/office/powerpoint/2010/main" val="2633879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HSC DATA TYPES</a:t>
            </a:r>
            <a:endParaRPr lang="en-US" dirty="0"/>
          </a:p>
        </p:txBody>
      </p:sp>
      <p:sp>
        <p:nvSpPr>
          <p:cNvPr id="3" name="Content Placeholder 2"/>
          <p:cNvSpPr>
            <a:spLocks noGrp="1"/>
          </p:cNvSpPr>
          <p:nvPr>
            <p:ph idx="1"/>
          </p:nvPr>
        </p:nvSpPr>
        <p:spPr/>
        <p:txBody>
          <a:bodyPr>
            <a:normAutofit/>
          </a:bodyPr>
          <a:lstStyle/>
          <a:p>
            <a:r>
              <a:rPr lang="en-US" dirty="0" smtClean="0"/>
              <a:t>Patient Data</a:t>
            </a:r>
          </a:p>
          <a:p>
            <a:pPr lvl="1"/>
            <a:r>
              <a:rPr lang="en-US" dirty="0" smtClean="0"/>
              <a:t>Inpatient/</a:t>
            </a:r>
            <a:r>
              <a:rPr lang="en-US" dirty="0" err="1" smtClean="0"/>
              <a:t>Meditech</a:t>
            </a:r>
            <a:endParaRPr lang="en-US" dirty="0" smtClean="0"/>
          </a:p>
          <a:p>
            <a:pPr lvl="1"/>
            <a:r>
              <a:rPr lang="en-US" dirty="0" smtClean="0"/>
              <a:t>Outpatient/Centricity</a:t>
            </a:r>
          </a:p>
          <a:p>
            <a:pPr lvl="1"/>
            <a:r>
              <a:rPr lang="en-US" dirty="0" smtClean="0"/>
              <a:t>Dozens of departmental sources</a:t>
            </a:r>
          </a:p>
          <a:p>
            <a:pPr lvl="1"/>
            <a:r>
              <a:rPr lang="en-US" dirty="0" smtClean="0"/>
              <a:t>Billing and Claims Data</a:t>
            </a:r>
          </a:p>
          <a:p>
            <a:pPr lvl="1"/>
            <a:r>
              <a:rPr lang="en-US" dirty="0" smtClean="0"/>
              <a:t>Biomedical Research Data</a:t>
            </a:r>
          </a:p>
          <a:p>
            <a:pPr marL="201168" lvl="1" indent="0">
              <a:buNone/>
            </a:pPr>
            <a:r>
              <a:rPr lang="en-US" sz="2000" dirty="0" smtClean="0"/>
              <a:t>Employee Data</a:t>
            </a:r>
          </a:p>
          <a:p>
            <a:pPr marL="201168" lvl="1" indent="0">
              <a:buNone/>
            </a:pPr>
            <a:r>
              <a:rPr lang="en-US" sz="2000" dirty="0" smtClean="0"/>
              <a:t>Administrative Cost Data</a:t>
            </a:r>
          </a:p>
          <a:p>
            <a:pPr marL="201168" lvl="1" indent="0">
              <a:buNone/>
            </a:pPr>
            <a:r>
              <a:rPr lang="en-US" sz="2000" dirty="0" smtClean="0"/>
              <a:t>Student Data</a:t>
            </a:r>
            <a:endParaRPr lang="en-US" sz="2000" dirty="0"/>
          </a:p>
        </p:txBody>
      </p:sp>
      <p:pic>
        <p:nvPicPr>
          <p:cNvPr id="4" name="Picture 3" descr="Unknown.jpeg"/>
          <p:cNvPicPr>
            <a:picLocks noChangeAspect="1"/>
          </p:cNvPicPr>
          <p:nvPr/>
        </p:nvPicPr>
        <p:blipFill>
          <a:blip r:embed="rId3"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1440459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6369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HSC DATA ENTERPRISE</a:t>
            </a:r>
            <a:endParaRPr lang="en-US" dirty="0"/>
          </a:p>
        </p:txBody>
      </p:sp>
      <p:sp>
        <p:nvSpPr>
          <p:cNvPr id="3" name="Content Placeholder 2"/>
          <p:cNvSpPr>
            <a:spLocks noGrp="1"/>
          </p:cNvSpPr>
          <p:nvPr>
            <p:ph idx="1"/>
          </p:nvPr>
        </p:nvSpPr>
        <p:spPr/>
        <p:txBody>
          <a:bodyPr>
            <a:normAutofit fontScale="85000" lnSpcReduction="20000"/>
          </a:bodyPr>
          <a:lstStyle/>
          <a:p>
            <a:r>
              <a:rPr lang="en-US" dirty="0"/>
              <a:t>Prairie Outpost Clinical Data Warehouse (contact: Ashley Thumann)</a:t>
            </a:r>
          </a:p>
          <a:p>
            <a:pPr lvl="1"/>
            <a:r>
              <a:rPr lang="en-US" dirty="0"/>
              <a:t>Integrates patient data from dozens of sources which include Centricity and </a:t>
            </a:r>
            <a:r>
              <a:rPr lang="en-US" dirty="0" err="1"/>
              <a:t>MediTech</a:t>
            </a:r>
            <a:endParaRPr lang="en-US" dirty="0"/>
          </a:p>
          <a:p>
            <a:r>
              <a:rPr lang="en-US" dirty="0" err="1"/>
              <a:t>REDCap</a:t>
            </a:r>
            <a:r>
              <a:rPr lang="en-US" dirty="0"/>
              <a:t> (contact: Thomas Wilson, Pravina Kota)</a:t>
            </a:r>
          </a:p>
          <a:p>
            <a:pPr lvl="1"/>
            <a:r>
              <a:rPr lang="en-US" dirty="0"/>
              <a:t>Management tool that can be used for Big &amp; Small data</a:t>
            </a:r>
          </a:p>
          <a:p>
            <a:r>
              <a:rPr lang="en-US" dirty="0" smtClean="0"/>
              <a:t>Outpatient EMR: GE </a:t>
            </a:r>
            <a:r>
              <a:rPr lang="en-US" dirty="0"/>
              <a:t>Centricity </a:t>
            </a:r>
            <a:r>
              <a:rPr lang="en-US" dirty="0" smtClean="0"/>
              <a:t>(contact: </a:t>
            </a:r>
            <a:r>
              <a:rPr lang="en-US" dirty="0"/>
              <a:t>Matthew </a:t>
            </a:r>
            <a:r>
              <a:rPr lang="en-US" dirty="0" smtClean="0"/>
              <a:t>Atkins) </a:t>
            </a:r>
          </a:p>
          <a:p>
            <a:r>
              <a:rPr lang="en-US" dirty="0" smtClean="0"/>
              <a:t>Inpatient EMR: MEDITECH (</a:t>
            </a:r>
            <a:r>
              <a:rPr lang="en-US" dirty="0"/>
              <a:t>contact: </a:t>
            </a:r>
            <a:r>
              <a:rPr lang="en-US" dirty="0" smtClean="0"/>
              <a:t>Allen </a:t>
            </a:r>
            <a:r>
              <a:rPr lang="en-US" dirty="0"/>
              <a:t>Smith</a:t>
            </a:r>
            <a:r>
              <a:rPr lang="en-US" dirty="0" smtClean="0"/>
              <a:t>)</a:t>
            </a:r>
          </a:p>
          <a:p>
            <a:r>
              <a:rPr lang="en-US" dirty="0" err="1" smtClean="0"/>
              <a:t>MyHealth</a:t>
            </a:r>
            <a:r>
              <a:rPr lang="en-US" dirty="0" smtClean="0"/>
              <a:t> Access Network, Health Information Exchange System </a:t>
            </a:r>
            <a:r>
              <a:rPr lang="en-US" dirty="0"/>
              <a:t>(contact: David </a:t>
            </a:r>
            <a:r>
              <a:rPr lang="en-US" dirty="0" smtClean="0"/>
              <a:t>Kendrick)</a:t>
            </a:r>
          </a:p>
          <a:p>
            <a:pPr lvl="1"/>
            <a:r>
              <a:rPr lang="en-US" dirty="0" smtClean="0"/>
              <a:t>Integrates data from 4,000+ providers and 3+ million patients from all other the state of Oklahoma</a:t>
            </a:r>
          </a:p>
          <a:p>
            <a:r>
              <a:rPr lang="en-US" dirty="0" err="1" smtClean="0"/>
              <a:t>Biospecimen</a:t>
            </a:r>
            <a:r>
              <a:rPr lang="en-US" dirty="0" smtClean="0"/>
              <a:t> </a:t>
            </a:r>
            <a:r>
              <a:rPr lang="en-US" dirty="0"/>
              <a:t>repository (contact: OSCTR</a:t>
            </a:r>
            <a:r>
              <a:rPr lang="en-US" dirty="0" smtClean="0"/>
              <a:t>)</a:t>
            </a:r>
          </a:p>
          <a:p>
            <a:r>
              <a:rPr lang="en-US" dirty="0"/>
              <a:t>OK-INBRE Bioinformatics </a:t>
            </a:r>
            <a:r>
              <a:rPr lang="en-US" dirty="0" smtClean="0"/>
              <a:t>(</a:t>
            </a:r>
            <a:r>
              <a:rPr lang="en-US" dirty="0"/>
              <a:t>contact: Dave </a:t>
            </a:r>
            <a:r>
              <a:rPr lang="en-US" dirty="0" smtClean="0"/>
              <a:t>Dyer)</a:t>
            </a:r>
          </a:p>
          <a:p>
            <a:r>
              <a:rPr lang="en-US" dirty="0"/>
              <a:t>Laboratory for Molecular Biology and Cytometry </a:t>
            </a:r>
            <a:r>
              <a:rPr lang="en-US" dirty="0" smtClean="0"/>
              <a:t>Research (</a:t>
            </a:r>
            <a:r>
              <a:rPr lang="en-US" dirty="0"/>
              <a:t>contact: </a:t>
            </a:r>
            <a:r>
              <a:rPr lang="en-US" dirty="0" smtClean="0"/>
              <a:t>Allison Gillaspy)</a:t>
            </a:r>
            <a:endParaRPr lang="en-US" dirty="0"/>
          </a:p>
          <a:p>
            <a:r>
              <a:rPr lang="en-US" dirty="0" smtClean="0"/>
              <a:t>IT Data </a:t>
            </a:r>
            <a:r>
              <a:rPr lang="en-US" dirty="0"/>
              <a:t>Services (</a:t>
            </a:r>
            <a:r>
              <a:rPr lang="en-US" dirty="0" smtClean="0"/>
              <a:t>contacts: </a:t>
            </a:r>
            <a:r>
              <a:rPr lang="en-US" dirty="0"/>
              <a:t>Jeff </a:t>
            </a:r>
            <a:r>
              <a:rPr lang="en-US" dirty="0" smtClean="0"/>
              <a:t>Wall, Melissa Nestor)</a:t>
            </a:r>
          </a:p>
        </p:txBody>
      </p:sp>
      <p:pic>
        <p:nvPicPr>
          <p:cNvPr id="4" name="Picture 3" descr="Unknown.jpeg"/>
          <p:cNvPicPr>
            <a:picLocks noChangeAspect="1"/>
          </p:cNvPicPr>
          <p:nvPr/>
        </p:nvPicPr>
        <p:blipFill>
          <a:blip r:embed="rId3"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4226436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OUHSC IT Resources &amp; Tools</a:t>
            </a:r>
            <a:endParaRPr lang="en-US" dirty="0"/>
          </a:p>
        </p:txBody>
      </p:sp>
      <p:sp>
        <p:nvSpPr>
          <p:cNvPr id="3" name="Content Placeholder 2"/>
          <p:cNvSpPr>
            <a:spLocks noGrp="1"/>
          </p:cNvSpPr>
          <p:nvPr>
            <p:ph idx="1"/>
          </p:nvPr>
        </p:nvSpPr>
        <p:spPr>
          <a:xfrm>
            <a:off x="1097280" y="1845734"/>
            <a:ext cx="10840720" cy="4023360"/>
          </a:xfrm>
        </p:spPr>
        <p:txBody>
          <a:bodyPr>
            <a:normAutofit/>
          </a:bodyPr>
          <a:lstStyle/>
          <a:p>
            <a:pPr lvl="3"/>
            <a:r>
              <a:rPr lang="en-US" sz="2800" dirty="0"/>
              <a:t>Getting access to </a:t>
            </a:r>
            <a:r>
              <a:rPr lang="en-US" sz="2800" dirty="0" smtClean="0"/>
              <a:t>data tools </a:t>
            </a:r>
            <a:endParaRPr lang="en-US" sz="2800" dirty="0"/>
          </a:p>
          <a:p>
            <a:pPr lvl="3"/>
            <a:r>
              <a:rPr lang="en-US" sz="2800" dirty="0"/>
              <a:t>Helping with Power BI</a:t>
            </a:r>
          </a:p>
          <a:p>
            <a:pPr lvl="3"/>
            <a:r>
              <a:rPr lang="en-US" sz="2800" dirty="0"/>
              <a:t>Introducing User Groups</a:t>
            </a:r>
          </a:p>
          <a:p>
            <a:pPr lvl="3"/>
            <a:r>
              <a:rPr lang="en-US" sz="2800" dirty="0"/>
              <a:t>Assisting in the Creation of Reports, Dashboards, and </a:t>
            </a:r>
            <a:r>
              <a:rPr lang="en-US" sz="2800" dirty="0" smtClean="0"/>
              <a:t>Visualizations</a:t>
            </a:r>
            <a:endParaRPr lang="en-US" sz="4000" dirty="0" smtClean="0"/>
          </a:p>
          <a:p>
            <a:pPr marL="0" lvl="3" indent="0">
              <a:buNone/>
            </a:pPr>
            <a:endParaRPr lang="en-US" sz="4000" dirty="0"/>
          </a:p>
          <a:p>
            <a:pPr marL="0" lvl="3" indent="0">
              <a:buNone/>
            </a:pPr>
            <a:r>
              <a:rPr lang="en-US" sz="2800" dirty="0" smtClean="0"/>
              <a:t>Contact </a:t>
            </a:r>
            <a:r>
              <a:rPr lang="en-US" sz="2800" dirty="0"/>
              <a:t>Melissa Nestor (melissa-nestor@ouhsc.edu)</a:t>
            </a:r>
            <a:endParaRPr lang="en-US" sz="4000" dirty="0" smtClean="0"/>
          </a:p>
        </p:txBody>
      </p:sp>
    </p:spTree>
    <p:extLst>
      <p:ext uri="{BB962C8B-B14F-4D97-AF65-F5344CB8AC3E}">
        <p14:creationId xmlns:p14="http://schemas.microsoft.com/office/powerpoint/2010/main" val="232348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Data Warehouse Example</a:t>
            </a:r>
            <a:endParaRPr lang="en-US" dirty="0"/>
          </a:p>
        </p:txBody>
      </p:sp>
      <p:sp>
        <p:nvSpPr>
          <p:cNvPr id="3" name="Content Placeholder 2"/>
          <p:cNvSpPr>
            <a:spLocks noGrp="1"/>
          </p:cNvSpPr>
          <p:nvPr>
            <p:ph idx="1"/>
          </p:nvPr>
        </p:nvSpPr>
        <p:spPr/>
        <p:txBody>
          <a:bodyPr/>
          <a:lstStyle/>
          <a:p>
            <a:r>
              <a:rPr lang="en-US" dirty="0" smtClean="0"/>
              <a:t>Beasley covers POPS patient discovery and recruitment tool</a:t>
            </a:r>
          </a:p>
          <a:p>
            <a:endParaRPr lang="en-US" dirty="0"/>
          </a:p>
        </p:txBody>
      </p:sp>
    </p:spTree>
    <p:extLst>
      <p:ext uri="{BB962C8B-B14F-4D97-AF65-F5344CB8AC3E}">
        <p14:creationId xmlns:p14="http://schemas.microsoft.com/office/powerpoint/2010/main" val="37824595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2611975" y="76839"/>
            <a:ext cx="9580025" cy="4702629"/>
          </a:xfrm>
        </p:spPr>
      </p:pic>
      <p:sp>
        <p:nvSpPr>
          <p:cNvPr id="2" name="Title 1"/>
          <p:cNvSpPr>
            <a:spLocks noGrp="1"/>
          </p:cNvSpPr>
          <p:nvPr>
            <p:ph type="ctrTitle" idx="4294967295"/>
          </p:nvPr>
        </p:nvSpPr>
        <p:spPr>
          <a:xfrm>
            <a:off x="0" y="173420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497205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Tree>
    <p:extLst>
      <p:ext uri="{BB962C8B-B14F-4D97-AF65-F5344CB8AC3E}">
        <p14:creationId xmlns:p14="http://schemas.microsoft.com/office/powerpoint/2010/main" val="1931628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POPS</a:t>
            </a:r>
            <a:r>
              <a:rPr lang="en-US" sz="3300" dirty="0" smtClean="0">
                <a:solidFill>
                  <a:srgbClr val="0070C0"/>
                </a:solidFill>
              </a:rPr>
              <a:t>: </a:t>
            </a:r>
            <a:r>
              <a:rPr lang="en-US" sz="3300" dirty="0">
                <a:solidFill>
                  <a:srgbClr val="0070C0"/>
                </a:solidFill>
              </a:rPr>
              <a:t>Pharmacokinetics of Understudied Drugs Administered to Children per Standard of </a:t>
            </a:r>
            <a:r>
              <a:rPr lang="en-US" sz="3300" dirty="0" smtClean="0">
                <a:solidFill>
                  <a:srgbClr val="0070C0"/>
                </a:solidFill>
              </a:rPr>
              <a:t>Care</a:t>
            </a:r>
            <a:endParaRPr lang="en-US"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the PK of understudied drugs currently being administered to children</a:t>
            </a:r>
          </a:p>
          <a:p>
            <a:r>
              <a:rPr lang="en-US" sz="2800" dirty="0"/>
              <a:t>This study is part of the Oklahoma Pediatric Clinical Trial Network (OPCTN), which is a site for the NIH-funded ECHO </a:t>
            </a:r>
            <a:r>
              <a:rPr lang="en-US" sz="2800" dirty="0" err="1"/>
              <a:t>IDeA</a:t>
            </a:r>
            <a:r>
              <a:rPr lang="en-US" sz="2800" dirty="0"/>
              <a:t> States Pediatric Clinical Trials Network (ISPCTN), which is involved with OSCTR (Oklahoma Shared Clinical Translational Resources).</a:t>
            </a:r>
          </a:p>
          <a:p>
            <a:r>
              <a:rPr lang="en-US" sz="2800" dirty="0"/>
              <a:t>Enrollment Criteria: Child must be receiving </a:t>
            </a:r>
            <a:br>
              <a:rPr lang="en-US" sz="2800" dirty="0"/>
            </a:br>
            <a:r>
              <a:rPr lang="en-US" sz="2800" dirty="0"/>
              <a:t>an understudied drug of interest (DOIs) </a:t>
            </a:r>
            <a:br>
              <a:rPr lang="en-US" sz="2800" dirty="0"/>
            </a:br>
            <a:r>
              <a:rPr lang="en-US" sz="2800" dirty="0"/>
              <a:t>per standard of care as prescribed by</a:t>
            </a:r>
            <a:br>
              <a:rPr lang="en-US" sz="2800" dirty="0"/>
            </a:br>
            <a:r>
              <a:rPr lang="en-US" sz="2800" dirty="0"/>
              <a:t>their treating caregiver, and meet an age </a:t>
            </a:r>
            <a:br>
              <a:rPr lang="en-US" sz="2800" dirty="0"/>
            </a:br>
            <a:r>
              <a:rPr lang="en-US" sz="2800" dirty="0"/>
              <a:t>range or condition (pre-term, obese, or on </a:t>
            </a:r>
            <a:br>
              <a:rPr lang="en-US" sz="2800" dirty="0"/>
            </a:br>
            <a:r>
              <a:rPr lang="en-US" sz="2800" dirty="0"/>
              <a:t>ECMO) open for enrollment. </a:t>
            </a:r>
          </a:p>
        </p:txBody>
      </p:sp>
      <p:pic>
        <p:nvPicPr>
          <p:cNvPr id="4" name="Picture 3"/>
          <p:cNvPicPr>
            <a:picLocks noChangeAspect="1"/>
          </p:cNvPicPr>
          <p:nvPr/>
        </p:nvPicPr>
        <p:blipFill>
          <a:blip r:embed="rId2"/>
          <a:stretch>
            <a:fillRect/>
          </a:stretch>
        </p:blipFill>
        <p:spPr>
          <a:xfrm>
            <a:off x="6907757" y="4106917"/>
            <a:ext cx="5248920" cy="2552189"/>
          </a:xfrm>
          <a:prstGeom prst="rect">
            <a:avLst/>
          </a:prstGeom>
        </p:spPr>
      </p:pic>
    </p:spTree>
    <p:extLst>
      <p:ext uri="{BB962C8B-B14F-4D97-AF65-F5344CB8AC3E}">
        <p14:creationId xmlns:p14="http://schemas.microsoft.com/office/powerpoint/2010/main" val="2846463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dirty="0"/>
              <a:t>2019-01-12 Meditech Extract</a:t>
            </a:r>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r>
              <a:rPr lang="en-US" sz="2800" b="1" dirty="0" smtClean="0"/>
              <a:t>2019-01-13 </a:t>
            </a:r>
            <a:r>
              <a:rPr lang="en-US" sz="2800" b="1" dirty="0"/>
              <a:t>Meditech </a:t>
            </a:r>
            <a:r>
              <a:rPr lang="en-US" sz="2800" b="1" dirty="0" smtClean="0"/>
              <a:t>Extract</a:t>
            </a:r>
          </a:p>
          <a:p>
            <a:r>
              <a:rPr lang="en-US" sz="2800" dirty="0" smtClean="0"/>
              <a:t>112 </a:t>
            </a:r>
            <a:r>
              <a:rPr lang="en-US" sz="2800" dirty="0"/>
              <a:t>unique </a:t>
            </a:r>
            <a:r>
              <a:rPr lang="en-US" sz="2800" dirty="0" smtClean="0"/>
              <a:t>patients</a:t>
            </a:r>
            <a:br>
              <a:rPr lang="en-US" sz="2800" dirty="0" smtClean="0"/>
            </a:br>
            <a:r>
              <a:rPr lang="en-US" sz="2800" dirty="0" smtClean="0"/>
              <a:t>(</a:t>
            </a:r>
            <a:r>
              <a:rPr lang="en-US" sz="2800" i="1" dirty="0" smtClean="0"/>
              <a:t>forgets</a:t>
            </a:r>
            <a:r>
              <a:rPr lang="en-US" sz="2800" dirty="0" smtClean="0"/>
              <a:t> yesterday)</a:t>
            </a:r>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67400" y="753534"/>
            <a:ext cx="6197600" cy="6036733"/>
          </a:xfrm>
        </p:spPr>
        <p:txBody>
          <a:bodyPr>
            <a:normAutofit/>
          </a:bodyPr>
          <a:lstStyle/>
          <a:p>
            <a:pPr marL="0" indent="0">
              <a:buNone/>
            </a:pPr>
            <a:r>
              <a:rPr lang="en-US" sz="2800" b="1" dirty="0"/>
              <a:t>2019-01-12 Eligibility Report </a:t>
            </a:r>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r>
              <a:rPr lang="en-US" sz="2800" b="1" dirty="0" smtClean="0"/>
              <a:t>2019-01-13 </a:t>
            </a:r>
            <a:r>
              <a:rPr lang="en-US" sz="2800" b="1" dirty="0"/>
              <a:t>Eligibility Report </a:t>
            </a:r>
          </a:p>
          <a:p>
            <a:r>
              <a:rPr lang="en-US" sz="2800" dirty="0" smtClean="0"/>
              <a:t>6 </a:t>
            </a:r>
            <a:r>
              <a:rPr lang="en-US" sz="2800" u="sng" dirty="0" smtClean="0"/>
              <a:t>new</a:t>
            </a:r>
            <a:r>
              <a:rPr lang="en-US" sz="2800" dirty="0" smtClean="0"/>
              <a:t> patients</a:t>
            </a:r>
            <a:br>
              <a:rPr lang="en-US" sz="2800" dirty="0" smtClean="0"/>
            </a:br>
            <a:r>
              <a:rPr lang="en-US" sz="2800" dirty="0" smtClean="0"/>
              <a:t>(</a:t>
            </a:r>
            <a:r>
              <a:rPr lang="en-US" sz="2800" i="1" dirty="0" smtClean="0"/>
              <a:t>remembers</a:t>
            </a:r>
            <a:r>
              <a:rPr lang="en-US" sz="2800" dirty="0" smtClean="0"/>
              <a:t> yesterday)</a:t>
            </a:r>
            <a:endParaRPr lang="en-US" sz="2800" dirty="0"/>
          </a:p>
          <a:p>
            <a:pPr marL="0" indent="0">
              <a:buNone/>
            </a:pPr>
            <a:endParaRPr lang="en-US" sz="2800" b="1" dirty="0"/>
          </a:p>
        </p:txBody>
      </p:sp>
    </p:spTree>
    <p:extLst>
      <p:ext uri="{BB962C8B-B14F-4D97-AF65-F5344CB8AC3E}">
        <p14:creationId xmlns:p14="http://schemas.microsoft.com/office/powerpoint/2010/main" val="2074706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408"/>
          </a:xfrm>
        </p:spPr>
        <p:txBody>
          <a:bodyPr/>
          <a:lstStyle/>
          <a:p>
            <a:r>
              <a:rPr lang="en-US" dirty="0" smtClean="0">
                <a:solidFill>
                  <a:srgbClr val="0070C0"/>
                </a:solidFill>
              </a:rPr>
              <a:t>Benefits of 20x Efficiency</a:t>
            </a:r>
            <a:endParaRPr lang="en-US" dirty="0">
              <a:solidFill>
                <a:srgbClr val="0070C0"/>
              </a:solidFill>
            </a:endParaRPr>
          </a:p>
        </p:txBody>
      </p:sp>
      <p:sp>
        <p:nvSpPr>
          <p:cNvPr id="3" name="Content Placeholder 2"/>
          <p:cNvSpPr>
            <a:spLocks noGrp="1"/>
          </p:cNvSpPr>
          <p:nvPr>
            <p:ph idx="1"/>
          </p:nvPr>
        </p:nvSpPr>
        <p:spPr>
          <a:xfrm>
            <a:off x="228600" y="1248834"/>
            <a:ext cx="11722100" cy="5325534"/>
          </a:xfrm>
        </p:spPr>
        <p:txBody>
          <a:bodyPr>
            <a:noAutofit/>
          </a:bodyPr>
          <a:lstStyle/>
          <a:p>
            <a:pPr marL="514350" indent="-514350">
              <a:buFont typeface="+mj-lt"/>
              <a:buAutoNum type="arabicPeriod"/>
            </a:pPr>
            <a:r>
              <a:rPr lang="en-US" sz="3200" dirty="0" smtClean="0"/>
              <a:t>Better efficiency allows us to spin and cover a larger web.</a:t>
            </a:r>
            <a:br>
              <a:rPr lang="en-US" sz="3200" dirty="0" smtClean="0"/>
            </a:br>
            <a:r>
              <a:rPr lang="en-US" sz="3200" dirty="0" smtClean="0"/>
              <a:t>(We should probably transition to the term “filter”.) </a:t>
            </a:r>
          </a:p>
          <a:p>
            <a:pPr marL="514350" indent="-514350">
              <a:buFont typeface="+mj-lt"/>
              <a:buAutoNum type="arabicPeriod"/>
            </a:pPr>
            <a:endParaRPr lang="en-US" sz="3200" dirty="0" smtClean="0"/>
          </a:p>
          <a:p>
            <a:pPr marL="514350" indent="-514350">
              <a:buFont typeface="+mj-lt"/>
              <a:buAutoNum type="arabicPeriod"/>
            </a:pPr>
            <a:r>
              <a:rPr lang="en-US" sz="3200" dirty="0" smtClean="0"/>
              <a:t>Instead of focusing on a subset of dx &amp; location, </a:t>
            </a:r>
            <a:br>
              <a:rPr lang="en-US" sz="3200" dirty="0" smtClean="0"/>
            </a:br>
            <a:r>
              <a:rPr lang="en-US" sz="3200" dirty="0" smtClean="0"/>
              <a:t>our report covers the entire space.</a:t>
            </a:r>
          </a:p>
          <a:p>
            <a:pPr marL="514350" indent="-514350">
              <a:buFont typeface="+mj-lt"/>
              <a:buAutoNum type="arabicPeriod"/>
            </a:pPr>
            <a:endParaRPr lang="en-US" sz="3200" dirty="0"/>
          </a:p>
          <a:p>
            <a:pPr marL="0" indent="0">
              <a:buNone/>
            </a:pPr>
            <a:r>
              <a:rPr lang="en-US" sz="3200" dirty="0" smtClean="0"/>
              <a:t>We try to aggressively</a:t>
            </a:r>
          </a:p>
          <a:p>
            <a:pPr marL="514350" indent="-514350">
              <a:buAutoNum type="alphaLcParenR"/>
            </a:pPr>
            <a:r>
              <a:rPr lang="en-US" sz="3200" dirty="0" smtClean="0"/>
              <a:t>Cover the entire space</a:t>
            </a:r>
          </a:p>
          <a:p>
            <a:pPr marL="514350" indent="-514350">
              <a:buAutoNum type="alphaLcParenR"/>
            </a:pPr>
            <a:r>
              <a:rPr lang="en-US" sz="3200" dirty="0" smtClean="0"/>
              <a:t>Prune known ineligible cases </a:t>
            </a:r>
            <a:br>
              <a:rPr lang="en-US" sz="3200" dirty="0" smtClean="0"/>
            </a:br>
            <a:r>
              <a:rPr lang="en-US" sz="3200" dirty="0" smtClean="0"/>
              <a:t>(</a:t>
            </a:r>
            <a:r>
              <a:rPr lang="en-US" sz="3200" i="1" dirty="0" err="1" smtClean="0"/>
              <a:t>ie</a:t>
            </a:r>
            <a:r>
              <a:rPr lang="en-US" sz="3200" dirty="0" smtClean="0"/>
              <a:t>, Cut from 113 to 31 to 6 unique inpatients)</a:t>
            </a:r>
          </a:p>
          <a:p>
            <a:pPr marL="0" indent="0">
              <a:buNone/>
            </a:pPr>
            <a:endParaRPr lang="en-US" sz="3200" dirty="0"/>
          </a:p>
        </p:txBody>
      </p:sp>
    </p:spTree>
    <p:extLst>
      <p:ext uri="{BB962C8B-B14F-4D97-AF65-F5344CB8AC3E}">
        <p14:creationId xmlns:p14="http://schemas.microsoft.com/office/powerpoint/2010/main" val="1622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366" y="0"/>
            <a:ext cx="10489268" cy="6858000"/>
          </a:xfrm>
          <a:prstGeom prst="rect">
            <a:avLst/>
          </a:prstGeom>
        </p:spPr>
      </p:pic>
    </p:spTree>
    <p:extLst>
      <p:ext uri="{BB962C8B-B14F-4D97-AF65-F5344CB8AC3E}">
        <p14:creationId xmlns:p14="http://schemas.microsoft.com/office/powerpoint/2010/main" val="382148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351" y="0"/>
            <a:ext cx="5204491" cy="6858000"/>
          </a:xfrm>
          <a:prstGeom prst="rect">
            <a:avLst/>
          </a:prstGeom>
        </p:spPr>
      </p:pic>
    </p:spTree>
    <p:extLst>
      <p:ext uri="{BB962C8B-B14F-4D97-AF65-F5344CB8AC3E}">
        <p14:creationId xmlns:p14="http://schemas.microsoft.com/office/powerpoint/2010/main" val="354430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0394" y="1039091"/>
            <a:ext cx="8238590" cy="5690858"/>
          </a:xfrm>
          <a:prstGeom prst="rect">
            <a:avLst/>
          </a:prstGeom>
        </p:spPr>
      </p:pic>
      <p:pic>
        <p:nvPicPr>
          <p:cNvPr id="4" name="Picture 3"/>
          <p:cNvPicPr>
            <a:picLocks noChangeAspect="1"/>
          </p:cNvPicPr>
          <p:nvPr/>
        </p:nvPicPr>
        <p:blipFill>
          <a:blip r:embed="rId3"/>
          <a:stretch>
            <a:fillRect/>
          </a:stretch>
        </p:blipFill>
        <p:spPr>
          <a:xfrm>
            <a:off x="9595262" y="187691"/>
            <a:ext cx="2315689" cy="3051402"/>
          </a:xfrm>
          <a:prstGeom prst="rect">
            <a:avLst/>
          </a:prstGeom>
        </p:spPr>
      </p:pic>
      <p:cxnSp>
        <p:nvCxnSpPr>
          <p:cNvPr id="5" name="Straight Connector 4"/>
          <p:cNvCxnSpPr/>
          <p:nvPr/>
        </p:nvCxnSpPr>
        <p:spPr>
          <a:xfrm flipH="1" flipV="1">
            <a:off x="8708984" y="1039091"/>
            <a:ext cx="886278" cy="93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8708984" y="3239093"/>
            <a:ext cx="886278" cy="34348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0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78256"/>
          </a:xfrm>
          <a:prstGeom prst="rect">
            <a:avLst/>
          </a:prstGeom>
        </p:spPr>
      </p:pic>
    </p:spTree>
    <p:extLst>
      <p:ext uri="{BB962C8B-B14F-4D97-AF65-F5344CB8AC3E}">
        <p14:creationId xmlns:p14="http://schemas.microsoft.com/office/powerpoint/2010/main" val="29703603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3½ External Data Sources</a:t>
            </a:r>
            <a:endParaRPr lang="en-US" dirty="0">
              <a:solidFill>
                <a:srgbClr val="0070C0"/>
              </a:solidFill>
            </a:endParaRPr>
          </a:p>
        </p:txBody>
      </p:sp>
      <p:sp>
        <p:nvSpPr>
          <p:cNvPr id="3" name="Content Placeholder 2"/>
          <p:cNvSpPr>
            <a:spLocks noGrp="1"/>
          </p:cNvSpPr>
          <p:nvPr>
            <p:ph idx="1"/>
          </p:nvPr>
        </p:nvSpPr>
        <p:spPr>
          <a:xfrm>
            <a:off x="203200" y="1587500"/>
            <a:ext cx="11798300" cy="5067300"/>
          </a:xfrm>
        </p:spPr>
        <p:txBody>
          <a:bodyPr>
            <a:normAutofit/>
          </a:bodyPr>
          <a:lstStyle/>
          <a:p>
            <a:pPr marL="514350" indent="-514350">
              <a:buFont typeface="+mj-lt"/>
              <a:buAutoNum type="arabicPeriod"/>
            </a:pPr>
            <a:r>
              <a:rPr lang="en-US" sz="3200" dirty="0" smtClean="0"/>
              <a:t>Centricity (Outpatient) 				from OU Physicians</a:t>
            </a:r>
          </a:p>
          <a:p>
            <a:pPr marL="514350" indent="-514350">
              <a:buFont typeface="+mj-lt"/>
              <a:buAutoNum type="arabicPeriod"/>
            </a:pPr>
            <a:r>
              <a:rPr lang="en-US" sz="3200" dirty="0"/>
              <a:t>Meditech (NICU, PICU, Inpatient</a:t>
            </a:r>
            <a:r>
              <a:rPr lang="en-US" sz="3200" dirty="0" smtClean="0"/>
              <a:t>)		from OU Medicine</a:t>
            </a:r>
            <a:endParaRPr lang="en-US" sz="3200" dirty="0"/>
          </a:p>
          <a:p>
            <a:pPr marL="514350" indent="-514350">
              <a:buFont typeface="+mj-lt"/>
              <a:buAutoNum type="arabicPeriod"/>
            </a:pPr>
            <a:r>
              <a:rPr lang="en-US" sz="3200" dirty="0" smtClean="0"/>
              <a:t>Drugs of Interest (DOI) File			from Off-site PI (</a:t>
            </a:r>
            <a:r>
              <a:rPr lang="en-US" sz="3200" i="1" dirty="0" err="1" smtClean="0"/>
              <a:t>ie</a:t>
            </a:r>
            <a:r>
              <a:rPr lang="en-US" sz="3200" dirty="0" smtClean="0"/>
              <a:t>, Duke)</a:t>
            </a:r>
          </a:p>
          <a:p>
            <a:pPr marL="514350" indent="-514350">
              <a:buFont typeface="+mj-lt"/>
              <a:buAutoNum type="arabicPeriod"/>
            </a:pPr>
            <a:endParaRPr lang="en-US" sz="3200" dirty="0"/>
          </a:p>
          <a:p>
            <a:pPr marL="514350" indent="-514350">
              <a:buFont typeface="+mj-lt"/>
              <a:buAutoNum type="arabicPeriod"/>
            </a:pPr>
            <a:r>
              <a:rPr lang="en-US" sz="3200" dirty="0" smtClean="0"/>
              <a:t>REDCap project that records patient’s POPS history</a:t>
            </a:r>
          </a:p>
          <a:p>
            <a:pPr marL="971550" lvl="1" indent="-514350">
              <a:buFont typeface="+mj-lt"/>
              <a:buAutoNum type="arabicPeriod"/>
            </a:pPr>
            <a:r>
              <a:rPr lang="en-US" sz="2800" dirty="0" smtClean="0"/>
              <a:t>Approached</a:t>
            </a:r>
          </a:p>
          <a:p>
            <a:pPr marL="971550" lvl="1" indent="-514350">
              <a:buFont typeface="+mj-lt"/>
              <a:buAutoNum type="arabicPeriod"/>
            </a:pPr>
            <a:r>
              <a:rPr lang="en-US" sz="2800" dirty="0" smtClean="0"/>
              <a:t>Consent &amp; Assent</a:t>
            </a:r>
          </a:p>
          <a:p>
            <a:pPr marL="971550" lvl="1" indent="-514350">
              <a:buFont typeface="+mj-lt"/>
              <a:buAutoNum type="arabicPeriod"/>
            </a:pPr>
            <a:r>
              <a:rPr lang="en-US" sz="2800" dirty="0" smtClean="0"/>
              <a:t>Accepted, Declined, or Deferred date</a:t>
            </a:r>
          </a:p>
          <a:p>
            <a:pPr lvl="1"/>
            <a:endParaRPr lang="en-US" sz="2800" dirty="0"/>
          </a:p>
        </p:txBody>
      </p:sp>
    </p:spTree>
    <p:extLst>
      <p:ext uri="{BB962C8B-B14F-4D97-AF65-F5344CB8AC3E}">
        <p14:creationId xmlns:p14="http://schemas.microsoft.com/office/powerpoint/2010/main" val="51882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3723" y="136526"/>
            <a:ext cx="10515600" cy="566860"/>
          </a:xfrm>
        </p:spPr>
        <p:txBody>
          <a:bodyPr>
            <a:normAutofit fontScale="90000"/>
          </a:bodyPr>
          <a:lstStyle/>
          <a:p>
            <a:r>
              <a:rPr lang="en-US" dirty="0" smtClean="0">
                <a:solidFill>
                  <a:srgbClr val="0070C0"/>
                </a:solidFill>
              </a:rPr>
              <a:t>Outpatient Centricity Data</a:t>
            </a:r>
            <a:endParaRPr lang="en-US" dirty="0">
              <a:solidFill>
                <a:srgbClr val="0070C0"/>
              </a:solidFill>
            </a:endParaRPr>
          </a:p>
        </p:txBody>
      </p:sp>
      <p:sp>
        <p:nvSpPr>
          <p:cNvPr id="3" name="Content Placeholder 2"/>
          <p:cNvSpPr>
            <a:spLocks noGrp="1"/>
          </p:cNvSpPr>
          <p:nvPr>
            <p:ph idx="1"/>
          </p:nvPr>
        </p:nvSpPr>
        <p:spPr>
          <a:xfrm>
            <a:off x="540360" y="703386"/>
            <a:ext cx="10982325" cy="6002214"/>
          </a:xfrm>
        </p:spPr>
        <p:txBody>
          <a:bodyPr>
            <a:noAutofit/>
          </a:bodyPr>
          <a:lstStyle/>
          <a:p>
            <a:pPr marL="0" indent="0">
              <a:buNone/>
            </a:pPr>
            <a:r>
              <a:rPr lang="en-US" sz="2200" u="sng" dirty="0" smtClean="0"/>
              <a:t>Process</a:t>
            </a:r>
            <a:r>
              <a:rPr lang="en-US" sz="2200" dirty="0"/>
              <a:t>:</a:t>
            </a:r>
          </a:p>
          <a:p>
            <a:r>
              <a:rPr lang="en-US" sz="2200" dirty="0"/>
              <a:t>Identify </a:t>
            </a:r>
            <a:r>
              <a:rPr lang="en-US" sz="2200" dirty="0" smtClean="0"/>
              <a:t>patients who have 1 or more DOIs as an active medication</a:t>
            </a:r>
          </a:p>
          <a:p>
            <a:r>
              <a:rPr lang="en-US" sz="2200" dirty="0" smtClean="0"/>
              <a:t>Identify patients with upcoming future appointments (0 - 30 days) in desired locations of care</a:t>
            </a:r>
          </a:p>
          <a:p>
            <a:r>
              <a:rPr lang="en-US" sz="2200" dirty="0" smtClean="0"/>
              <a:t>Flag patient by condition of eligibility (age, preterm, obese, </a:t>
            </a:r>
            <a:r>
              <a:rPr lang="en-US" sz="2200" dirty="0" err="1" smtClean="0"/>
              <a:t>ecmo</a:t>
            </a:r>
            <a:r>
              <a:rPr lang="en-US" sz="2200" dirty="0" smtClean="0"/>
              <a:t>)</a:t>
            </a:r>
          </a:p>
          <a:p>
            <a:r>
              <a:rPr lang="en-US" sz="2200" dirty="0" smtClean="0"/>
              <a:t>Use R &amp; SQL to </a:t>
            </a:r>
          </a:p>
          <a:p>
            <a:pPr lvl="1"/>
            <a:r>
              <a:rPr lang="en-US" sz="1800" dirty="0" smtClean="0"/>
              <a:t>transfer data to database and REDCap</a:t>
            </a:r>
          </a:p>
          <a:p>
            <a:pPr lvl="1"/>
            <a:r>
              <a:rPr lang="en-US" sz="1800" dirty="0" smtClean="0"/>
              <a:t>Produce a semi-interactive HTML report saved to a file server</a:t>
            </a:r>
          </a:p>
          <a:p>
            <a:pPr marL="0" indent="0">
              <a:buNone/>
            </a:pPr>
            <a:r>
              <a:rPr lang="en-US" sz="2200" u="sng" dirty="0" smtClean="0"/>
              <a:t>Challenges</a:t>
            </a:r>
            <a:r>
              <a:rPr lang="en-US" sz="2200" dirty="0" smtClean="0"/>
              <a:t>:</a:t>
            </a:r>
          </a:p>
          <a:p>
            <a:r>
              <a:rPr lang="en-US" sz="2200" dirty="0" smtClean="0"/>
              <a:t>CDW refresh needs to finish within 90 min every morning.</a:t>
            </a:r>
          </a:p>
          <a:p>
            <a:r>
              <a:rPr lang="en-US" sz="2200" dirty="0" smtClean="0"/>
              <a:t>Medication descriptions are free text. Each unique value needs to be manually reviewed for inclusion/exclusion.</a:t>
            </a:r>
          </a:p>
          <a:p>
            <a:r>
              <a:rPr lang="en-US" sz="2200" dirty="0" smtClean="0"/>
              <a:t>Need to refresh eligibility list daily for research staff, but preserve in database for study monitoring/oversight reports.</a:t>
            </a:r>
            <a:endParaRPr lang="en-US" sz="2200" dirty="0"/>
          </a:p>
        </p:txBody>
      </p:sp>
    </p:spTree>
    <p:extLst>
      <p:ext uri="{BB962C8B-B14F-4D97-AF65-F5344CB8AC3E}">
        <p14:creationId xmlns:p14="http://schemas.microsoft.com/office/powerpoint/2010/main" val="71536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1003"/>
            <a:ext cx="10515600" cy="707536"/>
          </a:xfrm>
        </p:spPr>
        <p:txBody>
          <a:bodyPr>
            <a:normAutofit fontScale="90000"/>
          </a:bodyPr>
          <a:lstStyle/>
          <a:p>
            <a:r>
              <a:rPr lang="en-US" dirty="0" smtClean="0">
                <a:solidFill>
                  <a:srgbClr val="0070C0"/>
                </a:solidFill>
              </a:rPr>
              <a:t>Inpatient Meditech Data</a:t>
            </a:r>
            <a:endParaRPr lang="en-US" dirty="0">
              <a:solidFill>
                <a:srgbClr val="0070C0"/>
              </a:solidFill>
            </a:endParaRPr>
          </a:p>
        </p:txBody>
      </p:sp>
      <p:sp>
        <p:nvSpPr>
          <p:cNvPr id="3" name="Content Placeholder 2"/>
          <p:cNvSpPr>
            <a:spLocks noGrp="1"/>
          </p:cNvSpPr>
          <p:nvPr>
            <p:ph idx="1"/>
          </p:nvPr>
        </p:nvSpPr>
        <p:spPr>
          <a:xfrm>
            <a:off x="385355" y="855617"/>
            <a:ext cx="11462656" cy="5867567"/>
          </a:xfrm>
        </p:spPr>
        <p:txBody>
          <a:bodyPr>
            <a:noAutofit/>
          </a:bodyPr>
          <a:lstStyle/>
          <a:p>
            <a:pPr marL="0" indent="0">
              <a:buNone/>
            </a:pPr>
            <a:r>
              <a:rPr lang="en-US" u="sng" dirty="0" smtClean="0"/>
              <a:t>Process</a:t>
            </a:r>
            <a:r>
              <a:rPr lang="en-US" dirty="0" smtClean="0"/>
              <a:t>:</a:t>
            </a:r>
          </a:p>
          <a:p>
            <a:r>
              <a:rPr lang="en-US" dirty="0" smtClean="0"/>
              <a:t>Daily extract produced by IT/Reporting in OU Medicine </a:t>
            </a:r>
            <a:endParaRPr lang="en-US" dirty="0"/>
          </a:p>
          <a:p>
            <a:r>
              <a:rPr lang="en-US" dirty="0" smtClean="0"/>
              <a:t>Ideally</a:t>
            </a:r>
            <a:r>
              <a:rPr lang="en-US" dirty="0"/>
              <a:t>: the nightly dataset is saved to a designated file server</a:t>
            </a:r>
          </a:p>
          <a:p>
            <a:r>
              <a:rPr lang="en-US" dirty="0" smtClean="0"/>
              <a:t>Reality: </a:t>
            </a:r>
            <a:r>
              <a:rPr lang="en-US" dirty="0"/>
              <a:t>the nightly dataset is </a:t>
            </a:r>
            <a:r>
              <a:rPr lang="en-US" dirty="0" smtClean="0"/>
              <a:t>emailed to </a:t>
            </a:r>
            <a:r>
              <a:rPr lang="en-US" dirty="0" err="1" smtClean="0"/>
              <a:t>Sree</a:t>
            </a:r>
            <a:endParaRPr lang="en-US" dirty="0" smtClean="0"/>
          </a:p>
          <a:p>
            <a:pPr lvl="1"/>
            <a:r>
              <a:rPr lang="en-US" dirty="0" smtClean="0"/>
              <a:t>The brittle pipeline requires a VBA script in Outlook to transfer the csv to the file server</a:t>
            </a:r>
            <a:endParaRPr lang="en-US" dirty="0"/>
          </a:p>
          <a:p>
            <a:r>
              <a:rPr lang="en-US" dirty="0" smtClean="0"/>
              <a:t>Automatically import the csv dataset into CDW using R</a:t>
            </a:r>
          </a:p>
          <a:p>
            <a:r>
              <a:rPr lang="en-US" dirty="0" smtClean="0"/>
              <a:t>Incorporate with existing data sources</a:t>
            </a:r>
          </a:p>
          <a:p>
            <a:endParaRPr lang="en-US" dirty="0" smtClean="0"/>
          </a:p>
          <a:p>
            <a:pPr marL="0" indent="0">
              <a:buNone/>
            </a:pPr>
            <a:r>
              <a:rPr lang="en-US" u="sng" dirty="0" smtClean="0"/>
              <a:t>Challenges</a:t>
            </a:r>
            <a:r>
              <a:rPr lang="en-US" dirty="0" smtClean="0"/>
              <a:t>:</a:t>
            </a:r>
          </a:p>
          <a:p>
            <a:r>
              <a:rPr lang="en-US" dirty="0" smtClean="0"/>
              <a:t>We are mostly unfamiliar with the data structure and variable conventions in Meditech</a:t>
            </a:r>
          </a:p>
          <a:p>
            <a:r>
              <a:rPr lang="en-US" dirty="0" smtClean="0"/>
              <a:t>Matching of patients between Meditech &amp; Centricity. </a:t>
            </a:r>
          </a:p>
          <a:p>
            <a:r>
              <a:rPr lang="en-US" dirty="0" smtClean="0"/>
              <a:t>Medication instructions includes ‘ASDIR’ and ‘PRN’, which may generate false positives on eligibility report.</a:t>
            </a:r>
          </a:p>
          <a:p>
            <a:pPr marL="0" indent="0">
              <a:buNone/>
            </a:pPr>
            <a:endParaRPr lang="en-US" dirty="0"/>
          </a:p>
        </p:txBody>
      </p:sp>
    </p:spTree>
    <p:extLst>
      <p:ext uri="{BB962C8B-B14F-4D97-AF65-F5344CB8AC3E}">
        <p14:creationId xmlns:p14="http://schemas.microsoft.com/office/powerpoint/2010/main" val="3590985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365125"/>
            <a:ext cx="11144794" cy="1029921"/>
          </a:xfrm>
        </p:spPr>
        <p:txBody>
          <a:bodyPr>
            <a:normAutofit fontScale="90000"/>
          </a:bodyPr>
          <a:lstStyle/>
          <a:p>
            <a:r>
              <a:rPr lang="en-US" dirty="0" smtClean="0">
                <a:solidFill>
                  <a:srgbClr val="0070C0"/>
                </a:solidFill>
              </a:rPr>
              <a:t>Weekly Drugs of Interest (DOI) File – Menu Wide</a:t>
            </a:r>
            <a:endParaRPr lang="en-US" dirty="0">
              <a:solidFill>
                <a:srgbClr val="0070C0"/>
              </a:solidFill>
            </a:endParaRPr>
          </a:p>
        </p:txBody>
      </p:sp>
      <p:sp>
        <p:nvSpPr>
          <p:cNvPr id="6" name="Content Placeholder 5"/>
          <p:cNvSpPr>
            <a:spLocks noGrp="1"/>
          </p:cNvSpPr>
          <p:nvPr>
            <p:ph idx="1"/>
          </p:nvPr>
        </p:nvSpPr>
        <p:spPr>
          <a:xfrm>
            <a:off x="445635" y="1615033"/>
            <a:ext cx="10548937" cy="5124434"/>
          </a:xfrm>
        </p:spPr>
        <p:txBody>
          <a:bodyPr>
            <a:normAutofit/>
          </a:bodyPr>
          <a:lstStyle/>
          <a:p>
            <a:r>
              <a:rPr lang="en-US" sz="2800" dirty="0" smtClean="0"/>
              <a:t>Provided by Duke as PDF and Excel</a:t>
            </a:r>
          </a:p>
          <a:p>
            <a:r>
              <a:rPr lang="en-US" sz="2800" dirty="0" smtClean="0"/>
              <a:t>Specifies:</a:t>
            </a:r>
          </a:p>
          <a:p>
            <a:pPr lvl="1"/>
            <a:r>
              <a:rPr lang="en-US" sz="2400" dirty="0" smtClean="0"/>
              <a:t>drugs of interest</a:t>
            </a:r>
          </a:p>
          <a:p>
            <a:pPr lvl="1"/>
            <a:r>
              <a:rPr lang="en-US" sz="2400" dirty="0" smtClean="0"/>
              <a:t>route </a:t>
            </a:r>
          </a:p>
          <a:p>
            <a:pPr lvl="1"/>
            <a:r>
              <a:rPr lang="en-US" sz="2400" dirty="0" smtClean="0"/>
              <a:t>conditions for eligibility: age, pre-term, obesity, or </a:t>
            </a:r>
            <a:r>
              <a:rPr lang="en-US" sz="2400" dirty="0" err="1" smtClean="0"/>
              <a:t>ecmo</a:t>
            </a:r>
            <a:endParaRPr lang="en-US" sz="2400" dirty="0" smtClean="0"/>
          </a:p>
          <a:p>
            <a:pPr lvl="1"/>
            <a:r>
              <a:rPr lang="en-US" sz="2400" dirty="0"/>
              <a:t>i</a:t>
            </a:r>
            <a:r>
              <a:rPr lang="en-US" sz="2400" dirty="0" smtClean="0"/>
              <a:t>nstructions for research staff (footers)</a:t>
            </a:r>
          </a:p>
          <a:p>
            <a:pPr lvl="1"/>
            <a:r>
              <a:rPr lang="en-US" sz="2400" dirty="0"/>
              <a:t>s</a:t>
            </a:r>
            <a:r>
              <a:rPr lang="en-US" sz="2400" dirty="0" smtClean="0"/>
              <a:t>pecimen type: CSF, plasma, etc.</a:t>
            </a:r>
          </a:p>
          <a:p>
            <a:pPr lvl="1"/>
            <a:r>
              <a:rPr lang="en-US" sz="2400" dirty="0" smtClean="0"/>
              <a:t>enrollment status</a:t>
            </a:r>
          </a:p>
          <a:p>
            <a:r>
              <a:rPr lang="en-US" sz="2800" dirty="0" smtClean="0"/>
              <a:t>This is not in a consistent format and therefore requires manual translation (~20 minutes/week).</a:t>
            </a:r>
          </a:p>
          <a:p>
            <a:r>
              <a:rPr lang="en-US" sz="2800" dirty="0" smtClean="0"/>
              <a:t>The format is adequate for humans, but it’s not for automation.</a:t>
            </a:r>
          </a:p>
          <a:p>
            <a:endParaRPr lang="en-US" sz="2800" dirty="0"/>
          </a:p>
        </p:txBody>
      </p:sp>
      <p:pic>
        <p:nvPicPr>
          <p:cNvPr id="3" name="Picture 2"/>
          <p:cNvPicPr>
            <a:picLocks noChangeAspect="1"/>
          </p:cNvPicPr>
          <p:nvPr/>
        </p:nvPicPr>
        <p:blipFill>
          <a:blip r:embed="rId2"/>
          <a:stretch>
            <a:fillRect/>
          </a:stretch>
        </p:blipFill>
        <p:spPr>
          <a:xfrm>
            <a:off x="7647494" y="1290543"/>
            <a:ext cx="4134880" cy="2010508"/>
          </a:xfrm>
          <a:prstGeom prst="rect">
            <a:avLst/>
          </a:prstGeom>
        </p:spPr>
      </p:pic>
    </p:spTree>
    <p:extLst>
      <p:ext uri="{BB962C8B-B14F-4D97-AF65-F5344CB8AC3E}">
        <p14:creationId xmlns:p14="http://schemas.microsoft.com/office/powerpoint/2010/main" val="189230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938214" y="71437"/>
            <a:ext cx="9615486" cy="6697469"/>
          </a:xfrm>
          <a:prstGeom prst="rect">
            <a:avLst/>
          </a:prstGeom>
        </p:spPr>
      </p:pic>
      <p:sp>
        <p:nvSpPr>
          <p:cNvPr id="12" name="Rounded Rectangle 11"/>
          <p:cNvSpPr/>
          <p:nvPr/>
        </p:nvSpPr>
        <p:spPr>
          <a:xfrm>
            <a:off x="7310437" y="1042987"/>
            <a:ext cx="481013" cy="238125"/>
          </a:xfrm>
          <a:prstGeom prst="round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410700" y="6029325"/>
            <a:ext cx="614363" cy="657225"/>
          </a:xfrm>
          <a:prstGeom prst="round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104900" y="4305300"/>
            <a:ext cx="676275" cy="233363"/>
          </a:xfrm>
          <a:prstGeom prst="round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090612" y="5981700"/>
            <a:ext cx="1471613" cy="271463"/>
          </a:xfrm>
          <a:prstGeom prst="round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760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4414" y="214312"/>
            <a:ext cx="9978311" cy="6400800"/>
          </a:xfrm>
          <a:prstGeom prst="rect">
            <a:avLst/>
          </a:prstGeom>
        </p:spPr>
      </p:pic>
      <p:sp>
        <p:nvSpPr>
          <p:cNvPr id="3" name="Rounded Rectangle 2"/>
          <p:cNvSpPr/>
          <p:nvPr/>
        </p:nvSpPr>
        <p:spPr>
          <a:xfrm>
            <a:off x="5405438" y="2000250"/>
            <a:ext cx="557212" cy="257175"/>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219575" y="2257425"/>
            <a:ext cx="1371599" cy="157163"/>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27307" y="3409950"/>
            <a:ext cx="557212" cy="257175"/>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155344" y="2914650"/>
            <a:ext cx="1092556" cy="238125"/>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155344" y="3629025"/>
            <a:ext cx="816331" cy="266700"/>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67688" y="1443037"/>
            <a:ext cx="557212" cy="257175"/>
          </a:xfrm>
          <a:prstGeom prst="round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5344" y="4276725"/>
            <a:ext cx="8588731" cy="69056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598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8077" y="122432"/>
            <a:ext cx="10515600" cy="977900"/>
          </a:xfrm>
        </p:spPr>
        <p:txBody>
          <a:bodyPr/>
          <a:lstStyle/>
          <a:p>
            <a:r>
              <a:rPr lang="en-US" dirty="0" smtClean="0">
                <a:solidFill>
                  <a:srgbClr val="0070C0"/>
                </a:solidFill>
              </a:rPr>
              <a:t>Menu Wide Converted To Menu Long</a:t>
            </a:r>
            <a:endParaRPr lang="en-US" dirty="0">
              <a:solidFill>
                <a:srgbClr val="0070C0"/>
              </a:solidFill>
            </a:endParaRPr>
          </a:p>
        </p:txBody>
      </p:sp>
      <p:pic>
        <p:nvPicPr>
          <p:cNvPr id="3" name="Picture 2"/>
          <p:cNvPicPr>
            <a:picLocks noChangeAspect="1"/>
          </p:cNvPicPr>
          <p:nvPr/>
        </p:nvPicPr>
        <p:blipFill>
          <a:blip r:embed="rId2"/>
          <a:stretch>
            <a:fillRect/>
          </a:stretch>
        </p:blipFill>
        <p:spPr>
          <a:xfrm>
            <a:off x="501623" y="1223963"/>
            <a:ext cx="11179228" cy="5486400"/>
          </a:xfrm>
          <a:prstGeom prst="rect">
            <a:avLst/>
          </a:prstGeom>
        </p:spPr>
      </p:pic>
      <p:pic>
        <p:nvPicPr>
          <p:cNvPr id="4" name="Picture 3"/>
          <p:cNvPicPr>
            <a:picLocks noChangeAspect="1"/>
          </p:cNvPicPr>
          <p:nvPr/>
        </p:nvPicPr>
        <p:blipFill>
          <a:blip r:embed="rId3"/>
          <a:stretch>
            <a:fillRect/>
          </a:stretch>
        </p:blipFill>
        <p:spPr>
          <a:xfrm>
            <a:off x="9627494" y="69451"/>
            <a:ext cx="2237276" cy="1087833"/>
          </a:xfrm>
          <a:prstGeom prst="rect">
            <a:avLst/>
          </a:prstGeom>
        </p:spPr>
      </p:pic>
      <p:sp>
        <p:nvSpPr>
          <p:cNvPr id="5" name="TextBox 4"/>
          <p:cNvSpPr txBox="1"/>
          <p:nvPr/>
        </p:nvSpPr>
        <p:spPr>
          <a:xfrm>
            <a:off x="7097486" y="-20651"/>
            <a:ext cx="2777636" cy="369332"/>
          </a:xfrm>
          <a:prstGeom prst="rect">
            <a:avLst/>
          </a:prstGeom>
          <a:noFill/>
        </p:spPr>
        <p:txBody>
          <a:bodyPr wrap="square" rtlCol="0">
            <a:spAutoFit/>
          </a:bodyPr>
          <a:lstStyle/>
          <a:p>
            <a:r>
              <a:rPr lang="en-US" dirty="0" smtClean="0">
                <a:solidFill>
                  <a:schemeClr val="bg1">
                    <a:lumMod val="65000"/>
                  </a:schemeClr>
                </a:solidFill>
              </a:rPr>
              <a:t>Reminder: menu wide  </a:t>
            </a:r>
            <a:r>
              <a:rPr lang="en-US" dirty="0" smtClean="0">
                <a:solidFill>
                  <a:schemeClr val="bg1">
                    <a:lumMod val="65000"/>
                  </a:schemeClr>
                </a:solidFill>
                <a:sym typeface="Wingdings" panose="05000000000000000000" pitchFamily="2" charset="2"/>
              </a:rPr>
              <a:t></a:t>
            </a:r>
            <a:endParaRPr lang="en-US" dirty="0">
              <a:solidFill>
                <a:schemeClr val="bg1">
                  <a:lumMod val="65000"/>
                </a:schemeClr>
              </a:solidFill>
            </a:endParaRPr>
          </a:p>
        </p:txBody>
      </p:sp>
      <p:sp>
        <p:nvSpPr>
          <p:cNvPr id="7" name="TextBox 6"/>
          <p:cNvSpPr txBox="1"/>
          <p:nvPr/>
        </p:nvSpPr>
        <p:spPr>
          <a:xfrm>
            <a:off x="9187208" y="6035709"/>
            <a:ext cx="2853836" cy="369332"/>
          </a:xfrm>
          <a:prstGeom prst="rect">
            <a:avLst/>
          </a:prstGeom>
          <a:noFill/>
        </p:spPr>
        <p:txBody>
          <a:bodyPr wrap="square" rtlCol="0">
            <a:spAutoFit/>
          </a:bodyPr>
          <a:lstStyle/>
          <a:p>
            <a:r>
              <a:rPr lang="en-US" dirty="0" smtClean="0">
                <a:solidFill>
                  <a:schemeClr val="bg1">
                    <a:lumMod val="65000"/>
                  </a:schemeClr>
                </a:solidFill>
              </a:rPr>
              <a:t>Continues for 10+ columns…</a:t>
            </a:r>
            <a:endParaRPr lang="en-US" dirty="0">
              <a:solidFill>
                <a:schemeClr val="bg1">
                  <a:lumMod val="65000"/>
                </a:schemeClr>
              </a:solidFill>
            </a:endParaRPr>
          </a:p>
        </p:txBody>
      </p:sp>
    </p:spTree>
    <p:extLst>
      <p:ext uri="{BB962C8B-B14F-4D97-AF65-F5344CB8AC3E}">
        <p14:creationId xmlns:p14="http://schemas.microsoft.com/office/powerpoint/2010/main" val="2448265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518160" y="159873"/>
            <a:ext cx="10515600" cy="607890"/>
          </a:xfrm>
        </p:spPr>
        <p:txBody>
          <a:bodyPr>
            <a:normAutofit fontScale="90000"/>
          </a:bodyPr>
          <a:lstStyle/>
          <a:p>
            <a:r>
              <a:rPr lang="en-US" dirty="0" smtClean="0">
                <a:solidFill>
                  <a:srgbClr val="0070C0"/>
                </a:solidFill>
              </a:rPr>
              <a:t>Maintain Metadata Tables</a:t>
            </a:r>
            <a:endParaRPr lang="en-US" dirty="0">
              <a:solidFill>
                <a:srgbClr val="0070C0"/>
              </a:solidFill>
            </a:endParaRPr>
          </a:p>
        </p:txBody>
      </p:sp>
      <p:sp>
        <p:nvSpPr>
          <p:cNvPr id="6" name="Content Placeholder 5"/>
          <p:cNvSpPr>
            <a:spLocks noGrp="1"/>
          </p:cNvSpPr>
          <p:nvPr>
            <p:ph idx="1"/>
          </p:nvPr>
        </p:nvSpPr>
        <p:spPr>
          <a:xfrm>
            <a:off x="87924" y="926123"/>
            <a:ext cx="8446476" cy="5615353"/>
          </a:xfrm>
        </p:spPr>
        <p:txBody>
          <a:bodyPr>
            <a:normAutofit/>
          </a:bodyPr>
          <a:lstStyle/>
          <a:p>
            <a:r>
              <a:rPr lang="en-US" dirty="0" smtClean="0"/>
              <a:t>Locations of Care (GECB/IDX Scheduling Locations)</a:t>
            </a:r>
          </a:p>
          <a:p>
            <a:pPr lvl="1"/>
            <a:r>
              <a:rPr lang="en-US" dirty="0" smtClean="0"/>
              <a:t>392 unique values in IDX</a:t>
            </a:r>
          </a:p>
          <a:p>
            <a:pPr lvl="1"/>
            <a:r>
              <a:rPr lang="en-US" dirty="0" smtClean="0"/>
              <a:t>Use ‘desired’ indicator for inclusion in future appointments query</a:t>
            </a:r>
          </a:p>
          <a:p>
            <a:pPr lvl="1"/>
            <a:r>
              <a:rPr lang="en-US" dirty="0" err="1" smtClean="0"/>
              <a:t>Meditech’s</a:t>
            </a:r>
            <a:r>
              <a:rPr lang="en-US" dirty="0" smtClean="0"/>
              <a:t> room/bed </a:t>
            </a:r>
            <a:r>
              <a:rPr lang="en-US" dirty="0"/>
              <a:t>values has similar mechanism </a:t>
            </a:r>
            <a:endParaRPr lang="en-US" dirty="0" smtClean="0"/>
          </a:p>
          <a:p>
            <a:pPr lvl="1"/>
            <a:endParaRPr lang="en-US" dirty="0" smtClean="0"/>
          </a:p>
          <a:p>
            <a:r>
              <a:rPr lang="en-US" dirty="0" smtClean="0"/>
              <a:t>Medication Descriptions (Centricity EMR)</a:t>
            </a:r>
          </a:p>
          <a:p>
            <a:pPr lvl="1"/>
            <a:r>
              <a:rPr lang="en-US" dirty="0" smtClean="0"/>
              <a:t>Currently, the system isn’t searching for medications where the route is specified on the DOI file as IV.</a:t>
            </a:r>
          </a:p>
          <a:p>
            <a:pPr lvl="1"/>
            <a:r>
              <a:rPr lang="en-US" dirty="0" err="1"/>
              <a:t>yaml</a:t>
            </a:r>
            <a:r>
              <a:rPr lang="en-US" dirty="0"/>
              <a:t> </a:t>
            </a:r>
            <a:r>
              <a:rPr lang="en-US" dirty="0" smtClean="0"/>
              <a:t>metadata file</a:t>
            </a:r>
            <a:endParaRPr lang="en-US" dirty="0"/>
          </a:p>
          <a:p>
            <a:pPr lvl="1"/>
            <a:r>
              <a:rPr lang="en-US" dirty="0" smtClean="0"/>
              <a:t>Black-list medications if staff thinks they don’t apply.</a:t>
            </a:r>
          </a:p>
          <a:p>
            <a:pPr lvl="1"/>
            <a:endParaRPr lang="en-US" dirty="0" smtClean="0"/>
          </a:p>
          <a:p>
            <a:r>
              <a:rPr lang="en-US" dirty="0" smtClean="0"/>
              <a:t>Ultimately, clinical decisions must be made by the study investigators.   The initial settings are the CDW’s best guess.</a:t>
            </a:r>
            <a:endParaRPr lang="en-US" dirty="0"/>
          </a:p>
        </p:txBody>
      </p:sp>
      <p:pic>
        <p:nvPicPr>
          <p:cNvPr id="7" name="Picture 6"/>
          <p:cNvPicPr>
            <a:picLocks noChangeAspect="1"/>
          </p:cNvPicPr>
          <p:nvPr/>
        </p:nvPicPr>
        <p:blipFill>
          <a:blip r:embed="rId2"/>
          <a:stretch>
            <a:fillRect/>
          </a:stretch>
        </p:blipFill>
        <p:spPr>
          <a:xfrm>
            <a:off x="8784167" y="567266"/>
            <a:ext cx="3327400" cy="5681925"/>
          </a:xfrm>
          <a:prstGeom prst="rect">
            <a:avLst/>
          </a:prstGeom>
        </p:spPr>
      </p:pic>
    </p:spTree>
    <p:extLst>
      <p:ext uri="{BB962C8B-B14F-4D97-AF65-F5344CB8AC3E}">
        <p14:creationId xmlns:p14="http://schemas.microsoft.com/office/powerpoint/2010/main" val="4201983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0137" y="1091537"/>
            <a:ext cx="10197827" cy="5486400"/>
          </a:xfrm>
          <a:prstGeom prst="rect">
            <a:avLst/>
          </a:prstGeom>
        </p:spPr>
      </p:pic>
      <p:sp>
        <p:nvSpPr>
          <p:cNvPr id="3" name="Title 1"/>
          <p:cNvSpPr txBox="1">
            <a:spLocks/>
          </p:cNvSpPr>
          <p:nvPr/>
        </p:nvSpPr>
        <p:spPr>
          <a:xfrm>
            <a:off x="747712" y="112706"/>
            <a:ext cx="10515600" cy="977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070C0"/>
                </a:solidFill>
              </a:rPr>
              <a:t>Example of Location of Care Metadata</a:t>
            </a:r>
            <a:endParaRPr lang="en-US" dirty="0">
              <a:solidFill>
                <a:srgbClr val="0070C0"/>
              </a:solidFill>
            </a:endParaRPr>
          </a:p>
        </p:txBody>
      </p:sp>
    </p:spTree>
    <p:extLst>
      <p:ext uri="{BB962C8B-B14F-4D97-AF65-F5344CB8AC3E}">
        <p14:creationId xmlns:p14="http://schemas.microsoft.com/office/powerpoint/2010/main" val="2939397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9094" y="786556"/>
            <a:ext cx="8291050" cy="6215498"/>
          </a:xfrm>
          <a:prstGeom prst="rect">
            <a:avLst/>
          </a:prstGeom>
        </p:spPr>
      </p:pic>
      <p:sp>
        <p:nvSpPr>
          <p:cNvPr id="3" name="Title 1"/>
          <p:cNvSpPr txBox="1">
            <a:spLocks/>
          </p:cNvSpPr>
          <p:nvPr/>
        </p:nvSpPr>
        <p:spPr>
          <a:xfrm>
            <a:off x="747712" y="112706"/>
            <a:ext cx="10515600" cy="977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070C0"/>
                </a:solidFill>
              </a:rPr>
              <a:t>Example of Medication Metadata</a:t>
            </a:r>
            <a:r>
              <a:rPr lang="en-US" sz="2000" dirty="0" smtClean="0">
                <a:solidFill>
                  <a:srgbClr val="0070C0"/>
                </a:solidFill>
              </a:rPr>
              <a:t> (Centricity)</a:t>
            </a:r>
            <a:endParaRPr lang="en-US" dirty="0">
              <a:solidFill>
                <a:srgbClr val="0070C0"/>
              </a:solidFill>
            </a:endParaRPr>
          </a:p>
        </p:txBody>
      </p:sp>
      <p:sp>
        <p:nvSpPr>
          <p:cNvPr id="2" name="Line Callout 1 1"/>
          <p:cNvSpPr/>
          <p:nvPr/>
        </p:nvSpPr>
        <p:spPr>
          <a:xfrm>
            <a:off x="67774" y="1934975"/>
            <a:ext cx="1359876" cy="1225061"/>
          </a:xfrm>
          <a:prstGeom prst="borderCallout1">
            <a:avLst>
              <a:gd name="adj1" fmla="val 90"/>
              <a:gd name="adj2" fmla="val 52185"/>
              <a:gd name="adj3" fmla="val -73570"/>
              <a:gd name="adj4" fmla="val 276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 Menu-wide</a:t>
            </a:r>
            <a:endParaRPr lang="en-US" dirty="0"/>
          </a:p>
        </p:txBody>
      </p:sp>
      <p:sp>
        <p:nvSpPr>
          <p:cNvPr id="6" name="Line Callout 1 5"/>
          <p:cNvSpPr/>
          <p:nvPr/>
        </p:nvSpPr>
        <p:spPr>
          <a:xfrm>
            <a:off x="9965283" y="1773365"/>
            <a:ext cx="1359876" cy="1675229"/>
          </a:xfrm>
          <a:prstGeom prst="borderCallout1">
            <a:avLst>
              <a:gd name="adj1" fmla="val 19283"/>
              <a:gd name="adj2" fmla="val -648"/>
              <a:gd name="adj3" fmla="val -46884"/>
              <a:gd name="adj4" fmla="val -3267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 600+ entries in Centricity’s MEDICATE table</a:t>
            </a:r>
            <a:endParaRPr lang="en-US" dirty="0"/>
          </a:p>
        </p:txBody>
      </p:sp>
    </p:spTree>
    <p:extLst>
      <p:ext uri="{BB962C8B-B14F-4D97-AF65-F5344CB8AC3E}">
        <p14:creationId xmlns:p14="http://schemas.microsoft.com/office/powerpoint/2010/main" val="210141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430447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1789"/>
          </a:xfrm>
        </p:spPr>
        <p:txBody>
          <a:bodyPr>
            <a:normAutofit/>
          </a:bodyPr>
          <a:lstStyle/>
          <a:p>
            <a:r>
              <a:rPr lang="en-US" dirty="0" smtClean="0">
                <a:solidFill>
                  <a:srgbClr val="0070C0"/>
                </a:solidFill>
              </a:rPr>
              <a:t>Lidocaine Example</a:t>
            </a:r>
            <a:endParaRPr lang="en-US" dirty="0">
              <a:solidFill>
                <a:srgbClr val="0070C0"/>
              </a:solidFill>
            </a:endParaRPr>
          </a:p>
        </p:txBody>
      </p:sp>
      <p:sp>
        <p:nvSpPr>
          <p:cNvPr id="5" name="Content Placeholder 4"/>
          <p:cNvSpPr>
            <a:spLocks noGrp="1"/>
          </p:cNvSpPr>
          <p:nvPr>
            <p:ph sz="half" idx="1"/>
          </p:nvPr>
        </p:nvSpPr>
        <p:spPr>
          <a:xfrm>
            <a:off x="709612" y="1739972"/>
            <a:ext cx="6124575" cy="4541765"/>
          </a:xfrm>
        </p:spPr>
        <p:txBody>
          <a:bodyPr/>
          <a:lstStyle/>
          <a:p>
            <a:r>
              <a:rPr lang="en-US" sz="2400" dirty="0" smtClean="0"/>
              <a:t>DOI file specifies route as IV. </a:t>
            </a:r>
          </a:p>
          <a:p>
            <a:endParaRPr lang="en-US" sz="2400" dirty="0" smtClean="0"/>
          </a:p>
          <a:p>
            <a:r>
              <a:rPr lang="en-US" sz="2400" dirty="0" smtClean="0"/>
              <a:t>Route, strength, and formulary are included as a part of medication description in Centricity’s MEDICATE table.</a:t>
            </a:r>
            <a:endParaRPr lang="en-US" sz="2400" dirty="0"/>
          </a:p>
          <a:p>
            <a:endParaRPr lang="en-US" sz="2400" dirty="0" smtClean="0"/>
          </a:p>
          <a:p>
            <a:r>
              <a:rPr lang="en-US" sz="2400" dirty="0" smtClean="0"/>
              <a:t>There are currently 691 variations matching ‘lidocaine’.</a:t>
            </a:r>
          </a:p>
          <a:p>
            <a:pPr lvl="1">
              <a:buFont typeface="Calibri" panose="020F0502020204030204" pitchFamily="34" charset="0"/>
              <a:buChar char="-"/>
            </a:pPr>
            <a:r>
              <a:rPr lang="en-US" sz="2000" dirty="0" smtClean="0"/>
              <a:t>None appear to specify the route as IV.</a:t>
            </a:r>
          </a:p>
          <a:p>
            <a:endParaRPr lang="en-US" dirty="0"/>
          </a:p>
        </p:txBody>
      </p:sp>
      <p:pic>
        <p:nvPicPr>
          <p:cNvPr id="7" name="Picture 6"/>
          <p:cNvPicPr>
            <a:picLocks noChangeAspect="1"/>
          </p:cNvPicPr>
          <p:nvPr/>
        </p:nvPicPr>
        <p:blipFill>
          <a:blip r:embed="rId2"/>
          <a:stretch>
            <a:fillRect/>
          </a:stretch>
        </p:blipFill>
        <p:spPr>
          <a:xfrm>
            <a:off x="7891463" y="184873"/>
            <a:ext cx="3772915" cy="6389759"/>
          </a:xfrm>
          <a:prstGeom prst="rect">
            <a:avLst/>
          </a:prstGeom>
        </p:spPr>
      </p:pic>
      <p:pic>
        <p:nvPicPr>
          <p:cNvPr id="8" name="Picture 7"/>
          <p:cNvPicPr>
            <a:picLocks noChangeAspect="1"/>
          </p:cNvPicPr>
          <p:nvPr/>
        </p:nvPicPr>
        <p:blipFill>
          <a:blip r:embed="rId3"/>
          <a:stretch>
            <a:fillRect/>
          </a:stretch>
        </p:blipFill>
        <p:spPr>
          <a:xfrm>
            <a:off x="4608576" y="1731857"/>
            <a:ext cx="2578363" cy="429727"/>
          </a:xfrm>
          <a:prstGeom prst="rect">
            <a:avLst/>
          </a:prstGeom>
        </p:spPr>
      </p:pic>
      <p:cxnSp>
        <p:nvCxnSpPr>
          <p:cNvPr id="10" name="Straight Arrow Connector 9"/>
          <p:cNvCxnSpPr/>
          <p:nvPr/>
        </p:nvCxnSpPr>
        <p:spPr>
          <a:xfrm>
            <a:off x="2466267" y="4775781"/>
            <a:ext cx="5381898" cy="1045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5738446" y="723064"/>
            <a:ext cx="1363905" cy="663173"/>
          </a:xfrm>
          <a:prstGeom prst="rect">
            <a:avLst/>
          </a:prstGeom>
        </p:spPr>
      </p:pic>
      <p:sp>
        <p:nvSpPr>
          <p:cNvPr id="6" name="Bent Arrow 5"/>
          <p:cNvSpPr/>
          <p:nvPr/>
        </p:nvSpPr>
        <p:spPr>
          <a:xfrm>
            <a:off x="5225142" y="1084217"/>
            <a:ext cx="548321" cy="666205"/>
          </a:xfrm>
          <a:prstGeom prst="bentArrow">
            <a:avLst>
              <a:gd name="adj1" fmla="val 13119"/>
              <a:gd name="adj2" fmla="val 20544"/>
              <a:gd name="adj3" fmla="val 25000"/>
              <a:gd name="adj4" fmla="val 457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133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lstStyle/>
          <a:p>
            <a:r>
              <a:rPr lang="en-US" dirty="0" smtClean="0">
                <a:solidFill>
                  <a:srgbClr val="0070C0"/>
                </a:solidFill>
              </a:rPr>
              <a:t>Outpatient Eligibility Reports</a:t>
            </a:r>
            <a:endParaRPr lang="en-US" dirty="0">
              <a:solidFill>
                <a:srgbClr val="0070C0"/>
              </a:solidFill>
            </a:endParaRP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r>
              <a:rPr lang="en-US" sz="2400" dirty="0"/>
              <a:t> (from IDX)</a:t>
            </a:r>
            <a:endParaRPr lang="en-US" sz="2400" dirty="0" smtClean="0"/>
          </a:p>
          <a:p>
            <a:pPr lvl="1"/>
            <a:r>
              <a:rPr lang="en-US" sz="2400" dirty="0" smtClean="0"/>
              <a:t>Date &amp; time (from IDX)</a:t>
            </a:r>
          </a:p>
          <a:p>
            <a:pPr lvl="1"/>
            <a:r>
              <a:rPr lang="en-US" sz="2400" dirty="0" smtClean="0"/>
              <a:t>Qualifying medication (from Centricity; </a:t>
            </a:r>
            <a:r>
              <a:rPr lang="en-US" sz="2400" i="1" dirty="0" smtClean="0"/>
              <a:t>e.g.</a:t>
            </a:r>
            <a:r>
              <a:rPr lang="en-US" sz="2400" dirty="0" smtClean="0"/>
              <a:t>, Diazepam)</a:t>
            </a:r>
          </a:p>
          <a:p>
            <a:pPr lvl="1"/>
            <a:r>
              <a:rPr lang="en-US" sz="2400" dirty="0" smtClean="0"/>
              <a:t>Qualifying condition (</a:t>
            </a:r>
            <a:r>
              <a:rPr lang="en-US" sz="2400" dirty="0"/>
              <a:t>from Centricity; </a:t>
            </a:r>
            <a:r>
              <a:rPr lang="en-US" sz="2400" i="1" dirty="0" smtClean="0"/>
              <a:t>e.g.</a:t>
            </a:r>
            <a:r>
              <a:rPr lang="en-US" sz="2400" dirty="0" smtClean="0"/>
              <a:t>, ECMO,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Tree>
    <p:extLst>
      <p:ext uri="{BB962C8B-B14F-4D97-AF65-F5344CB8AC3E}">
        <p14:creationId xmlns:p14="http://schemas.microsoft.com/office/powerpoint/2010/main" val="816689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dirty="0" smtClean="0">
                <a:solidFill>
                  <a:srgbClr val="0070C0"/>
                </a:solidFill>
              </a:rPr>
              <a:t>Collapsing/Standardizing Med Instructions</a:t>
            </a:r>
            <a:endParaRPr lang="en-US" sz="3600" dirty="0">
              <a:solidFill>
                <a:srgbClr val="0070C0"/>
              </a:solidFill>
            </a:endParaRP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Tree>
    <p:extLst>
      <p:ext uri="{BB962C8B-B14F-4D97-AF65-F5344CB8AC3E}">
        <p14:creationId xmlns:p14="http://schemas.microsoft.com/office/powerpoint/2010/main" val="1066400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dirty="0" smtClean="0">
                <a:solidFill>
                  <a:srgbClr val="0070C0"/>
                </a:solidFill>
              </a:rPr>
              <a:t>Collapsing/Standardizing Med Instructions</a:t>
            </a:r>
            <a:endParaRPr lang="en-US" sz="3600" dirty="0">
              <a:solidFill>
                <a:srgbClr val="0070C0"/>
              </a:solidFill>
            </a:endParaRPr>
          </a:p>
        </p:txBody>
      </p:sp>
      <p:pic>
        <p:nvPicPr>
          <p:cNvPr id="8" name="Picture 7"/>
          <p:cNvPicPr>
            <a:picLocks noChangeAspect="1"/>
          </p:cNvPicPr>
          <p:nvPr/>
        </p:nvPicPr>
        <p:blipFill>
          <a:blip r:embed="rId2"/>
          <a:stretch>
            <a:fillRect/>
          </a:stretch>
        </p:blipFill>
        <p:spPr>
          <a:xfrm>
            <a:off x="348033" y="1257671"/>
            <a:ext cx="2981325" cy="4972050"/>
          </a:xfrm>
          <a:prstGeom prst="rect">
            <a:avLst/>
          </a:prstGeom>
        </p:spPr>
      </p:pic>
      <p:pic>
        <p:nvPicPr>
          <p:cNvPr id="9" name="Picture 8"/>
          <p:cNvPicPr>
            <a:picLocks noChangeAspect="1"/>
          </p:cNvPicPr>
          <p:nvPr/>
        </p:nvPicPr>
        <p:blipFill>
          <a:blip r:embed="rId3"/>
          <a:stretch>
            <a:fillRect/>
          </a:stretch>
        </p:blipFill>
        <p:spPr>
          <a:xfrm>
            <a:off x="3412486" y="1934070"/>
            <a:ext cx="8620125" cy="4733925"/>
          </a:xfrm>
          <a:prstGeom prst="rect">
            <a:avLst/>
          </a:prstGeom>
        </p:spPr>
      </p:pic>
    </p:spTree>
    <p:extLst>
      <p:ext uri="{BB962C8B-B14F-4D97-AF65-F5344CB8AC3E}">
        <p14:creationId xmlns:p14="http://schemas.microsoft.com/office/powerpoint/2010/main" val="537144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dirty="0" smtClean="0">
                <a:solidFill>
                  <a:srgbClr val="0070C0"/>
                </a:solidFill>
              </a:rPr>
              <a:t>Collapsing/Standardizing Med Instructions</a:t>
            </a:r>
            <a:endParaRPr lang="en-US" sz="3600" dirty="0">
              <a:solidFill>
                <a:srgbClr val="0070C0"/>
              </a:solidFill>
            </a:endParaRPr>
          </a:p>
        </p:txBody>
      </p:sp>
      <p:pic>
        <p:nvPicPr>
          <p:cNvPr id="7" name="Picture 6"/>
          <p:cNvPicPr>
            <a:picLocks noChangeAspect="1"/>
          </p:cNvPicPr>
          <p:nvPr/>
        </p:nvPicPr>
        <p:blipFill>
          <a:blip r:embed="rId2"/>
          <a:stretch>
            <a:fillRect/>
          </a:stretch>
        </p:blipFill>
        <p:spPr>
          <a:xfrm>
            <a:off x="423243" y="1296267"/>
            <a:ext cx="3962879" cy="5330848"/>
          </a:xfrm>
          <a:prstGeom prst="rect">
            <a:avLst/>
          </a:prstGeom>
        </p:spPr>
      </p:pic>
      <p:pic>
        <p:nvPicPr>
          <p:cNvPr id="3" name="Picture 2"/>
          <p:cNvPicPr>
            <a:picLocks noChangeAspect="1"/>
          </p:cNvPicPr>
          <p:nvPr/>
        </p:nvPicPr>
        <p:blipFill>
          <a:blip r:embed="rId3"/>
          <a:stretch>
            <a:fillRect/>
          </a:stretch>
        </p:blipFill>
        <p:spPr>
          <a:xfrm>
            <a:off x="4929372" y="911866"/>
            <a:ext cx="6079053" cy="5715249"/>
          </a:xfrm>
          <a:prstGeom prst="rect">
            <a:avLst/>
          </a:prstGeom>
        </p:spPr>
      </p:pic>
    </p:spTree>
    <p:extLst>
      <p:ext uri="{BB962C8B-B14F-4D97-AF65-F5344CB8AC3E}">
        <p14:creationId xmlns:p14="http://schemas.microsoft.com/office/powerpoint/2010/main" val="297643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9" y="948266"/>
            <a:ext cx="6768007" cy="5655734"/>
          </a:xfrm>
          <a:prstGeom prst="rect">
            <a:avLst/>
          </a:prstGeom>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smtClean="0">
                <a:solidFill>
                  <a:srgbClr val="0070C0"/>
                </a:solidFill>
              </a:rPr>
              <a:t>REDCap</a:t>
            </a:r>
            <a:r>
              <a:rPr lang="en-US" sz="3600" dirty="0" smtClean="0">
                <a:solidFill>
                  <a:srgbClr val="0070C0"/>
                </a:solidFill>
              </a:rPr>
              <a:t> Project</a:t>
            </a:r>
            <a:endParaRPr lang="en-US" sz="3600" dirty="0">
              <a:solidFill>
                <a:srgbClr val="0070C0"/>
              </a:solidFill>
            </a:endParaRPr>
          </a:p>
        </p:txBody>
      </p:sp>
      <p:sp>
        <p:nvSpPr>
          <p:cNvPr id="4" name="Content Placeholder 2"/>
          <p:cNvSpPr txBox="1">
            <a:spLocks/>
          </p:cNvSpPr>
          <p:nvPr/>
        </p:nvSpPr>
        <p:spPr>
          <a:xfrm>
            <a:off x="7213600" y="558800"/>
            <a:ext cx="4848321"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mj-lt"/>
              </a:rPr>
              <a:t>Research nurses use the MRN hyperlink on the eligibility report to document approached/consent/assent in </a:t>
            </a:r>
            <a:r>
              <a:rPr lang="en-US" dirty="0" err="1" smtClean="0">
                <a:latin typeface="+mj-lt"/>
              </a:rPr>
              <a:t>REDCap</a:t>
            </a:r>
            <a:r>
              <a:rPr lang="en-US" dirty="0" smtClean="0">
                <a:latin typeface="+mj-lt"/>
              </a:rPr>
              <a:t>.</a:t>
            </a:r>
          </a:p>
          <a:p>
            <a:r>
              <a:rPr lang="en-US" dirty="0" smtClean="0">
                <a:latin typeface="+mj-lt"/>
              </a:rPr>
              <a:t>If a patient or guardians ‘declines’ consent or assent, the patient is removed from future eligibility reports.</a:t>
            </a:r>
          </a:p>
          <a:p>
            <a:r>
              <a:rPr lang="en-US" dirty="0" smtClean="0">
                <a:latin typeface="+mj-lt"/>
              </a:rPr>
              <a:t>This also allows us to create summary stats for the investigators to monitor progress, address issues with resource allocation, etc. </a:t>
            </a:r>
            <a:endParaRPr lang="en-US" dirty="0">
              <a:latin typeface="+mj-lt"/>
            </a:endParaRPr>
          </a:p>
        </p:txBody>
      </p:sp>
    </p:spTree>
    <p:extLst>
      <p:ext uri="{BB962C8B-B14F-4D97-AF65-F5344CB8AC3E}">
        <p14:creationId xmlns:p14="http://schemas.microsoft.com/office/powerpoint/2010/main" val="3261572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7933"/>
            <a:ext cx="9144000" cy="3112030"/>
          </a:xfrm>
        </p:spPr>
        <p:txBody>
          <a:bodyPr>
            <a:normAutofit fontScale="90000"/>
          </a:bodyPr>
          <a:lstStyle/>
          <a:p>
            <a:r>
              <a:rPr lang="en-US" dirty="0" smtClean="0">
                <a:solidFill>
                  <a:schemeClr val="accent1"/>
                </a:solidFill>
              </a:rPr>
              <a:t>Eligibility Report</a:t>
            </a:r>
            <a:br>
              <a:rPr lang="en-US" dirty="0" smtClean="0">
                <a:solidFill>
                  <a:schemeClr val="accent1"/>
                </a:solidFill>
              </a:rPr>
            </a:br>
            <a:r>
              <a:rPr lang="en-US" dirty="0" smtClean="0">
                <a:solidFill>
                  <a:schemeClr val="accent1"/>
                </a:solidFill>
              </a:rPr>
              <a:t>&amp;</a:t>
            </a:r>
            <a:br>
              <a:rPr lang="en-US" dirty="0" smtClean="0">
                <a:solidFill>
                  <a:schemeClr val="accent1"/>
                </a:solidFill>
              </a:rPr>
            </a:br>
            <a:r>
              <a:rPr lang="en-US" dirty="0" smtClean="0">
                <a:solidFill>
                  <a:schemeClr val="accent1"/>
                </a:solidFill>
              </a:rPr>
              <a:t>History Report</a:t>
            </a:r>
            <a:endParaRPr lang="en-US" dirty="0">
              <a:solidFill>
                <a:schemeClr val="accent1"/>
              </a:solidFill>
            </a:endParaRPr>
          </a:p>
        </p:txBody>
      </p:sp>
      <p:sp>
        <p:nvSpPr>
          <p:cNvPr id="3" name="Subtitle 2"/>
          <p:cNvSpPr>
            <a:spLocks noGrp="1"/>
          </p:cNvSpPr>
          <p:nvPr>
            <p:ph type="subTitle" idx="1"/>
          </p:nvPr>
        </p:nvSpPr>
        <p:spPr>
          <a:xfrm>
            <a:off x="1524000" y="4863572"/>
            <a:ext cx="9144000" cy="1655762"/>
          </a:xfrm>
        </p:spPr>
        <p:txBody>
          <a:bodyPr>
            <a:normAutofit/>
          </a:bodyPr>
          <a:lstStyle/>
          <a:p>
            <a:r>
              <a:rPr lang="en-US" sz="4000" dirty="0" smtClean="0"/>
              <a:t>Demo</a:t>
            </a:r>
            <a:endParaRPr lang="en-US" sz="4000" dirty="0"/>
          </a:p>
        </p:txBody>
      </p:sp>
    </p:spTree>
    <p:extLst>
      <p:ext uri="{BB962C8B-B14F-4D97-AF65-F5344CB8AC3E}">
        <p14:creationId xmlns:p14="http://schemas.microsoft.com/office/powerpoint/2010/main" val="103126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History Report</a:t>
            </a:r>
            <a:endParaRPr lang="en-US" sz="3600" dirty="0">
              <a:solidFill>
                <a:srgbClr val="0070C0"/>
              </a:solidFill>
            </a:endParaRPr>
          </a:p>
        </p:txBody>
      </p:sp>
      <p:sp>
        <p:nvSpPr>
          <p:cNvPr id="4" name="Content Placeholder 2"/>
          <p:cNvSpPr txBox="1">
            <a:spLocks/>
          </p:cNvSpPr>
          <p:nvPr/>
        </p:nvSpPr>
        <p:spPr>
          <a:xfrm>
            <a:off x="6783688" y="558800"/>
            <a:ext cx="5408317" cy="618002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All</a:t>
            </a:r>
            <a:r>
              <a:rPr lang="en-US" dirty="0"/>
              <a:t> patients in the database system</a:t>
            </a:r>
          </a:p>
          <a:p>
            <a:pPr marL="457200" lvl="1" indent="0">
              <a:buNone/>
            </a:pPr>
            <a:r>
              <a:rPr lang="en-US" dirty="0"/>
              <a:t>Stage 0a: Centricity</a:t>
            </a:r>
          </a:p>
          <a:p>
            <a:pPr marL="457200" lvl="1" indent="0">
              <a:buNone/>
            </a:pPr>
            <a:r>
              <a:rPr lang="en-US" dirty="0"/>
              <a:t>Stage 0b: Meditech</a:t>
            </a:r>
          </a:p>
          <a:p>
            <a:pPr marL="0" indent="0">
              <a:buNone/>
            </a:pPr>
            <a:r>
              <a:rPr lang="en-US" b="1" dirty="0"/>
              <a:t>Eligible</a:t>
            </a:r>
            <a:r>
              <a:rPr lang="en-US" dirty="0"/>
              <a:t>: selected by the algorithm. (Internally, this is called the </a:t>
            </a:r>
            <a:r>
              <a:rPr lang="en-US" i="1" dirty="0"/>
              <a:t>spider princess</a:t>
            </a:r>
            <a:r>
              <a:rPr lang="en-US" dirty="0"/>
              <a:t>.)</a:t>
            </a:r>
          </a:p>
          <a:p>
            <a:pPr marL="0" indent="0">
              <a:buNone/>
            </a:pPr>
            <a:r>
              <a:rPr lang="en-US" b="1" dirty="0"/>
              <a:t>Qualified</a:t>
            </a:r>
            <a:r>
              <a:rPr lang="en-US" dirty="0"/>
              <a:t>: eligibility is confirmed by chart review.</a:t>
            </a:r>
          </a:p>
          <a:p>
            <a:pPr marL="0" indent="0">
              <a:buNone/>
            </a:pPr>
            <a:r>
              <a:rPr lang="en-US" b="1" dirty="0"/>
              <a:t>Approached</a:t>
            </a:r>
            <a:r>
              <a:rPr lang="en-US" dirty="0"/>
              <a:t>: study personnel talks to patient or family</a:t>
            </a:r>
          </a:p>
          <a:p>
            <a:pPr marL="0" indent="0">
              <a:buNone/>
            </a:pPr>
            <a:r>
              <a:rPr lang="en-US" b="1" dirty="0"/>
              <a:t>Consented</a:t>
            </a:r>
            <a:r>
              <a:rPr lang="en-US" dirty="0"/>
              <a:t>: parents agree (or 18+yo patient agrees)</a:t>
            </a:r>
          </a:p>
          <a:p>
            <a:pPr marL="0" indent="0">
              <a:buNone/>
            </a:pPr>
            <a:r>
              <a:rPr lang="en-US" b="1" dirty="0"/>
              <a:t>Assented</a:t>
            </a:r>
            <a:r>
              <a:rPr lang="en-US" dirty="0"/>
              <a:t>: child patient agrees (7-17 </a:t>
            </a:r>
            <a:r>
              <a:rPr lang="en-US" dirty="0" err="1"/>
              <a:t>yo</a:t>
            </a:r>
            <a:r>
              <a:rPr lang="en-US" dirty="0"/>
              <a:t>)</a:t>
            </a:r>
          </a:p>
          <a:p>
            <a:pPr marL="0" indent="0">
              <a:buNone/>
            </a:pPr>
            <a:r>
              <a:rPr lang="en-US" b="1" dirty="0"/>
              <a:t>Enrolled</a:t>
            </a:r>
            <a:r>
              <a:rPr lang="en-US" dirty="0"/>
              <a:t> (per drug; 1+ specimen)</a:t>
            </a:r>
          </a:p>
          <a:p>
            <a:pPr marL="0" indent="0">
              <a:buNone/>
            </a:pPr>
            <a:r>
              <a:rPr lang="en-US" b="1" dirty="0"/>
              <a:t>Completed</a:t>
            </a:r>
            <a:r>
              <a:rPr lang="en-US" dirty="0"/>
              <a:t> (per drug; all possible specimens</a:t>
            </a:r>
            <a:r>
              <a:rPr lang="en-US" dirty="0" smtClean="0"/>
              <a:t>)</a:t>
            </a:r>
            <a:endParaRPr lang="en-US" dirty="0"/>
          </a:p>
        </p:txBody>
      </p:sp>
      <p:pic>
        <p:nvPicPr>
          <p:cNvPr id="6" name="Picture 5"/>
          <p:cNvPicPr>
            <a:picLocks noChangeAspect="1"/>
          </p:cNvPicPr>
          <p:nvPr/>
        </p:nvPicPr>
        <p:blipFill>
          <a:blip r:embed="rId2"/>
          <a:stretch>
            <a:fillRect/>
          </a:stretch>
        </p:blipFill>
        <p:spPr>
          <a:xfrm>
            <a:off x="50562" y="947208"/>
            <a:ext cx="6496050" cy="382905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46642" y="4910006"/>
            <a:ext cx="3459692" cy="1821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5478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History Report</a:t>
            </a:r>
            <a:endParaRPr lang="en-US" sz="3600" dirty="0">
              <a:solidFill>
                <a:srgbClr val="0070C0"/>
              </a:solidFill>
            </a:endParaRPr>
          </a:p>
        </p:txBody>
      </p:sp>
      <p:sp>
        <p:nvSpPr>
          <p:cNvPr id="4" name="Content Placeholder 2"/>
          <p:cNvSpPr txBox="1">
            <a:spLocks/>
          </p:cNvSpPr>
          <p:nvPr/>
        </p:nvSpPr>
        <p:spPr>
          <a:xfrm>
            <a:off x="6783688" y="558800"/>
            <a:ext cx="5408317"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Spaghetti plot of </a:t>
            </a:r>
            <a:r>
              <a:rPr lang="en-US" dirty="0" err="1" smtClean="0"/>
              <a:t>pt</a:t>
            </a:r>
            <a:r>
              <a:rPr lang="en-US" dirty="0" smtClean="0"/>
              <a:t> over time</a:t>
            </a:r>
          </a:p>
          <a:p>
            <a:r>
              <a:rPr lang="en-US" dirty="0" smtClean="0"/>
              <a:t>Overall</a:t>
            </a:r>
          </a:p>
          <a:p>
            <a:r>
              <a:rPr lang="en-US" dirty="0" smtClean="0"/>
              <a:t>Gender</a:t>
            </a:r>
          </a:p>
          <a:p>
            <a:r>
              <a:rPr lang="en-US" dirty="0" smtClean="0"/>
              <a:t>Age</a:t>
            </a:r>
          </a:p>
          <a:p>
            <a:r>
              <a:rPr lang="en-US" dirty="0" smtClean="0"/>
              <a:t>Location</a:t>
            </a:r>
          </a:p>
          <a:p>
            <a:pPr marL="0" indent="0">
              <a:buNone/>
            </a:pPr>
            <a:endParaRPr lang="en-US" dirty="0"/>
          </a:p>
        </p:txBody>
      </p:sp>
      <p:pic>
        <p:nvPicPr>
          <p:cNvPr id="2" name="Picture 1"/>
          <p:cNvPicPr>
            <a:picLocks noChangeAspect="1"/>
          </p:cNvPicPr>
          <p:nvPr/>
        </p:nvPicPr>
        <p:blipFill>
          <a:blip r:embed="rId2"/>
          <a:stretch>
            <a:fillRect/>
          </a:stretch>
        </p:blipFill>
        <p:spPr>
          <a:xfrm>
            <a:off x="400578" y="1159933"/>
            <a:ext cx="5838091" cy="5491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08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Eligibility Report</a:t>
            </a:r>
            <a:endParaRPr lang="en-US" sz="3600" dirty="0">
              <a:solidFill>
                <a:srgbClr val="0070C0"/>
              </a:solidFill>
            </a:endParaRP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p:txBody>
      </p:sp>
      <p:pic>
        <p:nvPicPr>
          <p:cNvPr id="6" name="Picture 5"/>
          <p:cNvPicPr>
            <a:picLocks noChangeAspect="1"/>
          </p:cNvPicPr>
          <p:nvPr/>
        </p:nvPicPr>
        <p:blipFill>
          <a:blip r:embed="rId2"/>
          <a:stretch>
            <a:fillRect/>
          </a:stretch>
        </p:blipFill>
        <p:spPr>
          <a:xfrm>
            <a:off x="309033" y="1080568"/>
            <a:ext cx="8305800" cy="5391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247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2177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4061" y="77910"/>
            <a:ext cx="10515600" cy="868009"/>
          </a:xfrm>
        </p:spPr>
        <p:txBody>
          <a:bodyPr/>
          <a:lstStyle/>
          <a:p>
            <a:r>
              <a:rPr lang="en-US" dirty="0" smtClean="0">
                <a:solidFill>
                  <a:srgbClr val="0070C0"/>
                </a:solidFill>
              </a:rPr>
              <a:t>Future Feedback to Research Staff</a:t>
            </a:r>
            <a:endParaRPr lang="en-US" dirty="0">
              <a:solidFill>
                <a:srgbClr val="0070C0"/>
              </a:solidFill>
            </a:endParaRPr>
          </a:p>
        </p:txBody>
      </p:sp>
      <p:sp>
        <p:nvSpPr>
          <p:cNvPr id="3" name="Content Placeholder 2"/>
          <p:cNvSpPr>
            <a:spLocks noGrp="1"/>
          </p:cNvSpPr>
          <p:nvPr>
            <p:ph idx="1"/>
          </p:nvPr>
        </p:nvSpPr>
        <p:spPr>
          <a:xfrm>
            <a:off x="127000" y="945919"/>
            <a:ext cx="12005733" cy="5777265"/>
          </a:xfrm>
        </p:spPr>
        <p:txBody>
          <a:bodyPr>
            <a:normAutofit/>
          </a:bodyPr>
          <a:lstStyle/>
          <a:p>
            <a:r>
              <a:rPr lang="en-US" dirty="0" smtClean="0"/>
              <a:t>In a 5+ year state-wide Health </a:t>
            </a:r>
            <a:r>
              <a:rPr lang="en-US" dirty="0" err="1" smtClean="0"/>
              <a:t>Dept</a:t>
            </a:r>
            <a:r>
              <a:rPr lang="en-US" dirty="0" smtClean="0"/>
              <a:t> project, we build dashboards for each site.</a:t>
            </a:r>
          </a:p>
          <a:p>
            <a:r>
              <a:rPr lang="en-US" dirty="0" smtClean="0"/>
              <a:t>Each dashboard addresses a mini-CQI project they create.</a:t>
            </a:r>
          </a:p>
          <a:p>
            <a:r>
              <a:rPr lang="en-US" dirty="0" smtClean="0"/>
              <a:t>Typically the CQI quantifies </a:t>
            </a:r>
            <a:r>
              <a:rPr lang="en-US" dirty="0" err="1" smtClean="0"/>
              <a:t>pt</a:t>
            </a:r>
            <a:r>
              <a:rPr lang="en-US" dirty="0" smtClean="0"/>
              <a:t> falling through the cracks</a:t>
            </a:r>
          </a:p>
          <a:p>
            <a:pPr lvl="1"/>
            <a:r>
              <a:rPr lang="en-US" dirty="0" smtClean="0"/>
              <a:t>Dropping out of program</a:t>
            </a:r>
          </a:p>
          <a:p>
            <a:pPr lvl="1"/>
            <a:r>
              <a:rPr lang="en-US" dirty="0" smtClean="0"/>
              <a:t>Droughts of visits</a:t>
            </a:r>
          </a:p>
          <a:p>
            <a:pPr lvl="1"/>
            <a:r>
              <a:rPr lang="en-US" dirty="0" smtClean="0"/>
              <a:t>Noncompliance of model</a:t>
            </a:r>
            <a:endParaRPr lang="en-US" dirty="0"/>
          </a:p>
          <a:p>
            <a:endParaRPr lang="en-US" dirty="0"/>
          </a:p>
        </p:txBody>
      </p:sp>
      <p:pic>
        <p:nvPicPr>
          <p:cNvPr id="4" name="Picture 3"/>
          <p:cNvPicPr>
            <a:picLocks noChangeAspect="1"/>
          </p:cNvPicPr>
          <p:nvPr/>
        </p:nvPicPr>
        <p:blipFill>
          <a:blip r:embed="rId2"/>
          <a:stretch>
            <a:fillRect/>
          </a:stretch>
        </p:blipFill>
        <p:spPr>
          <a:xfrm>
            <a:off x="355600" y="3717520"/>
            <a:ext cx="4910909" cy="3064933"/>
          </a:xfrm>
          <a:prstGeom prst="rect">
            <a:avLst/>
          </a:prstGeom>
        </p:spPr>
      </p:pic>
      <p:pic>
        <p:nvPicPr>
          <p:cNvPr id="5" name="Picture 4"/>
          <p:cNvPicPr>
            <a:picLocks noChangeAspect="1"/>
          </p:cNvPicPr>
          <p:nvPr/>
        </p:nvPicPr>
        <p:blipFill>
          <a:blip r:embed="rId3"/>
          <a:stretch>
            <a:fillRect/>
          </a:stretch>
        </p:blipFill>
        <p:spPr>
          <a:xfrm>
            <a:off x="5435968" y="2594600"/>
            <a:ext cx="6569765" cy="4034789"/>
          </a:xfrm>
          <a:prstGeom prst="rect">
            <a:avLst/>
          </a:prstGeom>
        </p:spPr>
      </p:pic>
    </p:spTree>
    <p:extLst>
      <p:ext uri="{BB962C8B-B14F-4D97-AF65-F5344CB8AC3E}">
        <p14:creationId xmlns:p14="http://schemas.microsoft.com/office/powerpoint/2010/main" val="1130641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4061" y="77910"/>
            <a:ext cx="10515600" cy="868009"/>
          </a:xfrm>
        </p:spPr>
        <p:txBody>
          <a:bodyPr/>
          <a:lstStyle/>
          <a:p>
            <a:r>
              <a:rPr lang="en-US" dirty="0" smtClean="0">
                <a:solidFill>
                  <a:srgbClr val="0070C0"/>
                </a:solidFill>
              </a:rPr>
              <a:t>Future Feedback to Research Staff</a:t>
            </a:r>
            <a:endParaRPr lang="en-US" dirty="0">
              <a:solidFill>
                <a:srgbClr val="0070C0"/>
              </a:solidFill>
            </a:endParaRPr>
          </a:p>
        </p:txBody>
      </p:sp>
      <p:sp>
        <p:nvSpPr>
          <p:cNvPr id="3" name="Content Placeholder 2"/>
          <p:cNvSpPr>
            <a:spLocks noGrp="1"/>
          </p:cNvSpPr>
          <p:nvPr>
            <p:ph idx="1"/>
          </p:nvPr>
        </p:nvSpPr>
        <p:spPr>
          <a:xfrm>
            <a:off x="127000" y="945919"/>
            <a:ext cx="12005733" cy="5777265"/>
          </a:xfrm>
        </p:spPr>
        <p:txBody>
          <a:bodyPr>
            <a:normAutofit/>
          </a:bodyPr>
          <a:lstStyle/>
          <a:p>
            <a:r>
              <a:rPr lang="en-US" sz="3200" dirty="0" smtClean="0"/>
              <a:t>Could identify segments falling through the POPS recruitment cracks</a:t>
            </a:r>
          </a:p>
          <a:p>
            <a:pPr lvl="1"/>
            <a:r>
              <a:rPr lang="en-US" sz="2800" dirty="0" smtClean="0"/>
              <a:t>Meds</a:t>
            </a:r>
          </a:p>
          <a:p>
            <a:pPr lvl="1"/>
            <a:r>
              <a:rPr lang="en-US" sz="2800" dirty="0" smtClean="0"/>
              <a:t>Age &amp; condition</a:t>
            </a:r>
          </a:p>
          <a:p>
            <a:pPr lvl="1"/>
            <a:r>
              <a:rPr lang="en-US" sz="2800" dirty="0" smtClean="0"/>
              <a:t>Location</a:t>
            </a:r>
            <a:endParaRPr lang="en-US" sz="3200" dirty="0" smtClean="0"/>
          </a:p>
          <a:p>
            <a:r>
              <a:rPr lang="en-US" sz="3200" dirty="0" smtClean="0"/>
              <a:t>When do they drop</a:t>
            </a:r>
            <a:br>
              <a:rPr lang="en-US" sz="3200" dirty="0" smtClean="0"/>
            </a:br>
            <a:r>
              <a:rPr lang="en-US" sz="3200" dirty="0" smtClean="0"/>
              <a:t>from the pipeline?</a:t>
            </a:r>
          </a:p>
          <a:p>
            <a:pPr marL="914400" lvl="1" indent="-457200">
              <a:buFont typeface="+mj-lt"/>
              <a:buAutoNum type="arabicPeriod"/>
            </a:pPr>
            <a:r>
              <a:rPr lang="en-US" dirty="0" smtClean="0"/>
              <a:t>Eligible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914400" lvl="1" indent="-457200">
              <a:buFont typeface="+mj-lt"/>
              <a:buAutoNum type="arabicPeriod"/>
            </a:pPr>
            <a:r>
              <a:rPr lang="en-US" dirty="0" smtClean="0"/>
              <a:t>Enrolled</a:t>
            </a:r>
          </a:p>
          <a:p>
            <a:pPr marL="914400" lvl="1" indent="-457200">
              <a:buFont typeface="+mj-lt"/>
              <a:buAutoNum type="arabicPeriod"/>
            </a:pPr>
            <a:r>
              <a:rPr lang="en-US" dirty="0" smtClean="0"/>
              <a:t>Completed</a:t>
            </a:r>
            <a:endParaRPr lang="en-US" sz="3200" dirty="0"/>
          </a:p>
        </p:txBody>
      </p:sp>
      <p:pic>
        <p:nvPicPr>
          <p:cNvPr id="6" name="Picture 5"/>
          <p:cNvPicPr>
            <a:picLocks noChangeAspect="1"/>
          </p:cNvPicPr>
          <p:nvPr/>
        </p:nvPicPr>
        <p:blipFill>
          <a:blip r:embed="rId2"/>
          <a:stretch>
            <a:fillRect/>
          </a:stretch>
        </p:blipFill>
        <p:spPr>
          <a:xfrm>
            <a:off x="4944295" y="2479675"/>
            <a:ext cx="6496050" cy="3829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713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4061" y="77910"/>
            <a:ext cx="10515600" cy="868009"/>
          </a:xfrm>
        </p:spPr>
        <p:txBody>
          <a:bodyPr/>
          <a:lstStyle/>
          <a:p>
            <a:r>
              <a:rPr lang="en-US" dirty="0" smtClean="0">
                <a:solidFill>
                  <a:srgbClr val="0070C0"/>
                </a:solidFill>
              </a:rPr>
              <a:t>Job Ad: we’re hiring</a:t>
            </a:r>
            <a:endParaRPr lang="en-US" dirty="0">
              <a:solidFill>
                <a:srgbClr val="0070C0"/>
              </a:solidFill>
            </a:endParaRPr>
          </a:p>
        </p:txBody>
      </p:sp>
      <p:sp>
        <p:nvSpPr>
          <p:cNvPr id="3" name="Content Placeholder 2"/>
          <p:cNvSpPr>
            <a:spLocks noGrp="1"/>
          </p:cNvSpPr>
          <p:nvPr>
            <p:ph idx="1"/>
          </p:nvPr>
        </p:nvSpPr>
        <p:spPr>
          <a:xfrm>
            <a:off x="127000" y="945919"/>
            <a:ext cx="12005733" cy="5777265"/>
          </a:xfrm>
        </p:spPr>
        <p:txBody>
          <a:bodyPr>
            <a:normAutofit/>
          </a:bodyPr>
          <a:lstStyle/>
          <a:p>
            <a:pPr marL="0" indent="0">
              <a:buNone/>
            </a:pPr>
            <a:r>
              <a:rPr lang="en-US" sz="4400" dirty="0" smtClean="0"/>
              <a:t>Data </a:t>
            </a:r>
            <a:r>
              <a:rPr lang="en-US" sz="4400" dirty="0"/>
              <a:t>Management Analyst II - </a:t>
            </a:r>
            <a:r>
              <a:rPr lang="en-US" sz="4400" dirty="0" smtClean="0"/>
              <a:t/>
            </a:r>
            <a:br>
              <a:rPr lang="en-US" sz="4400" dirty="0" smtClean="0"/>
            </a:br>
            <a:r>
              <a:rPr lang="en-US" sz="4400" dirty="0" smtClean="0"/>
              <a:t>Job </a:t>
            </a:r>
            <a:r>
              <a:rPr lang="en-US" sz="4400" dirty="0"/>
              <a:t>Number: </a:t>
            </a:r>
            <a:r>
              <a:rPr lang="en-US" sz="4400" dirty="0" smtClean="0"/>
              <a:t>190895</a:t>
            </a:r>
          </a:p>
          <a:p>
            <a:endParaRPr lang="en-US" sz="4400" dirty="0"/>
          </a:p>
          <a:p>
            <a:pPr marL="0" indent="0">
              <a:buNone/>
            </a:pPr>
            <a:r>
              <a:rPr lang="en-US" sz="4400" dirty="0">
                <a:hlinkClick r:id="rId2"/>
              </a:rPr>
              <a:t>https://ou.taleo.net/careersection/2</a:t>
            </a:r>
            <a:r>
              <a:rPr lang="en-US" sz="4400" dirty="0" smtClean="0">
                <a:hlinkClick r:id="rId2"/>
              </a:rPr>
              <a:t>/</a:t>
            </a:r>
            <a:br>
              <a:rPr lang="en-US" sz="4400" dirty="0" smtClean="0">
                <a:hlinkClick r:id="rId2"/>
              </a:rPr>
            </a:br>
            <a:r>
              <a:rPr lang="en-US" sz="4400" dirty="0" err="1" smtClean="0">
                <a:hlinkClick r:id="rId2"/>
              </a:rPr>
              <a:t>jobdetail.ftl?job</a:t>
            </a:r>
            <a:r>
              <a:rPr lang="en-US" sz="4400" dirty="0" smtClean="0">
                <a:hlinkClick r:id="rId2"/>
              </a:rPr>
              <a:t>=190895</a:t>
            </a:r>
            <a:endParaRPr lang="en-US" sz="4400" dirty="0"/>
          </a:p>
        </p:txBody>
      </p:sp>
    </p:spTree>
    <p:extLst>
      <p:ext uri="{BB962C8B-B14F-4D97-AF65-F5344CB8AC3E}">
        <p14:creationId xmlns:p14="http://schemas.microsoft.com/office/powerpoint/2010/main" val="4266206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9" y="948266"/>
            <a:ext cx="6768007" cy="5655734"/>
          </a:xfrm>
          <a:prstGeom prst="rect">
            <a:avLst/>
          </a:prstGeom>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smtClean="0">
                <a:solidFill>
                  <a:srgbClr val="0070C0"/>
                </a:solidFill>
              </a:rPr>
              <a:t>REDCap</a:t>
            </a:r>
            <a:r>
              <a:rPr lang="en-US" sz="3600" dirty="0" smtClean="0">
                <a:solidFill>
                  <a:srgbClr val="0070C0"/>
                </a:solidFill>
              </a:rPr>
              <a:t> Project</a:t>
            </a:r>
            <a:endParaRPr lang="en-US" sz="3600" dirty="0">
              <a:solidFill>
                <a:srgbClr val="0070C0"/>
              </a:solidFill>
            </a:endParaRPr>
          </a:p>
        </p:txBody>
      </p:sp>
      <p:sp>
        <p:nvSpPr>
          <p:cNvPr id="4" name="Content Placeholder 2"/>
          <p:cNvSpPr txBox="1">
            <a:spLocks/>
          </p:cNvSpPr>
          <p:nvPr/>
        </p:nvSpPr>
        <p:spPr>
          <a:xfrm>
            <a:off x="7213600" y="558800"/>
            <a:ext cx="4848321" cy="618002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mj-lt"/>
              </a:rPr>
              <a:t>REDCap is well-suited for many types of medical research, but big data isn’t one of them.</a:t>
            </a:r>
          </a:p>
          <a:p>
            <a:endParaRPr lang="en-US" dirty="0">
              <a:latin typeface="+mj-lt"/>
            </a:endParaRPr>
          </a:p>
          <a:p>
            <a:r>
              <a:rPr lang="en-US" dirty="0" smtClean="0">
                <a:latin typeface="+mj-lt"/>
              </a:rPr>
              <a:t>We routinely have studies containing 100k records, but not millions or billions.</a:t>
            </a:r>
          </a:p>
          <a:p>
            <a:endParaRPr lang="en-US" dirty="0">
              <a:latin typeface="+mj-lt"/>
            </a:endParaRPr>
          </a:p>
          <a:p>
            <a:r>
              <a:rPr lang="en-US" dirty="0" smtClean="0">
                <a:latin typeface="+mj-lt"/>
              </a:rPr>
              <a:t>However its user interface can augment conventional stores of big data.</a:t>
            </a:r>
          </a:p>
          <a:p>
            <a:endParaRPr lang="en-US" dirty="0">
              <a:latin typeface="+mj-lt"/>
            </a:endParaRPr>
          </a:p>
          <a:p>
            <a:r>
              <a:rPr lang="en-US" dirty="0" smtClean="0">
                <a:latin typeface="+mj-lt"/>
              </a:rPr>
              <a:t>Automation can transfer the user-facing elements to and from REDCap from large databases.</a:t>
            </a:r>
            <a:endParaRPr lang="en-US" dirty="0">
              <a:latin typeface="+mj-lt"/>
            </a:endParaRPr>
          </a:p>
        </p:txBody>
      </p:sp>
    </p:spTree>
    <p:extLst>
      <p:ext uri="{BB962C8B-B14F-4D97-AF65-F5344CB8AC3E}">
        <p14:creationId xmlns:p14="http://schemas.microsoft.com/office/powerpoint/2010/main" val="2272012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REDCap</a:t>
            </a:r>
            <a:r>
              <a:rPr lang="en-US" dirty="0" smtClean="0"/>
              <a:t> </a:t>
            </a:r>
            <a:r>
              <a:rPr lang="en-US" dirty="0"/>
              <a:t>is a secure web application for building and managing online surveys and databases. </a:t>
            </a:r>
            <a:endParaRPr lang="en-US" dirty="0" smtClean="0"/>
          </a:p>
          <a:p>
            <a:r>
              <a:rPr lang="en-US" dirty="0" smtClean="0"/>
              <a:t>While </a:t>
            </a:r>
            <a:r>
              <a:rPr lang="en-US" dirty="0" err="1"/>
              <a:t>REDCap</a:t>
            </a:r>
            <a:r>
              <a:rPr lang="en-US" dirty="0"/>
              <a:t> can be used to collect virtually any type of data (including 21 CFR Part 11, FISMA, and HIPAA-compliant environments), it is specifically geared to support online or offline data capture for research studies and operations. </a:t>
            </a:r>
            <a:endParaRPr lang="en-US" dirty="0" smtClean="0"/>
          </a:p>
          <a:p>
            <a:r>
              <a:rPr lang="en-US" dirty="0" smtClean="0"/>
              <a:t>The </a:t>
            </a:r>
            <a:r>
              <a:rPr lang="en-US" dirty="0" err="1"/>
              <a:t>REDCap</a:t>
            </a:r>
            <a:r>
              <a:rPr lang="en-US" dirty="0"/>
              <a:t> Consortium, a vast support network of collaborators, is composed of thousands of active institutional partners in over one hundred countries who utilize and support </a:t>
            </a:r>
            <a:r>
              <a:rPr lang="en-US" dirty="0" err="1"/>
              <a:t>REDCap</a:t>
            </a:r>
            <a:r>
              <a:rPr lang="en-US" dirty="0"/>
              <a:t> in various ways</a:t>
            </a:r>
            <a:r>
              <a:rPr lang="en-US" dirty="0" smtClean="0"/>
              <a:t>.</a:t>
            </a:r>
          </a:p>
          <a:p>
            <a:r>
              <a:rPr lang="en-US" dirty="0" smtClean="0"/>
              <a:t>Monthly </a:t>
            </a:r>
            <a:r>
              <a:rPr lang="en-US" dirty="0" err="1" smtClean="0"/>
              <a:t>REDCap</a:t>
            </a:r>
            <a:r>
              <a:rPr lang="en-US" dirty="0" smtClean="0"/>
              <a:t> discussion meeting (1</a:t>
            </a:r>
            <a:r>
              <a:rPr lang="en-US" baseline="30000" dirty="0" smtClean="0"/>
              <a:t>st</a:t>
            </a:r>
            <a:r>
              <a:rPr lang="en-US" dirty="0" smtClean="0"/>
              <a:t> Tuesday of every month) and training sessions for OUHSC staff and students.</a:t>
            </a:r>
          </a:p>
          <a:p>
            <a:pPr lvl="1"/>
            <a:r>
              <a:rPr lang="en-US" dirty="0" smtClean="0"/>
              <a:t>Contact: Thomas Wilson (Thomas-Wilson@ouhsc.edu)</a:t>
            </a:r>
            <a:endParaRPr lang="en-US" dirty="0"/>
          </a:p>
          <a:p>
            <a:pPr marL="384048" lvl="2"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80" y="563207"/>
            <a:ext cx="3038095" cy="1152381"/>
          </a:xfrm>
          <a:prstGeom prst="rect">
            <a:avLst/>
          </a:prstGeom>
        </p:spPr>
      </p:pic>
    </p:spTree>
    <p:extLst>
      <p:ext uri="{BB962C8B-B14F-4D97-AF65-F5344CB8AC3E}">
        <p14:creationId xmlns:p14="http://schemas.microsoft.com/office/powerpoint/2010/main" val="41678903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At OUHSC, there are two instances of </a:t>
            </a:r>
            <a:r>
              <a:rPr lang="en-US" dirty="0" err="1" smtClean="0"/>
              <a:t>REDCap</a:t>
            </a:r>
            <a:r>
              <a:rPr lang="en-US" dirty="0" smtClean="0"/>
              <a:t>.</a:t>
            </a:r>
          </a:p>
          <a:p>
            <a:r>
              <a:rPr lang="en-US" dirty="0" smtClean="0"/>
              <a:t>BBMC </a:t>
            </a:r>
            <a:r>
              <a:rPr lang="en-US" dirty="0" err="1" smtClean="0"/>
              <a:t>REDCap</a:t>
            </a:r>
            <a:r>
              <a:rPr lang="en-US" dirty="0" smtClean="0"/>
              <a:t> Instance: </a:t>
            </a:r>
          </a:p>
          <a:p>
            <a:pPr lvl="1"/>
            <a:r>
              <a:rPr lang="en-US" dirty="0" smtClean="0"/>
              <a:t>Department of Pediatrics</a:t>
            </a:r>
          </a:p>
          <a:p>
            <a:pPr lvl="1"/>
            <a:r>
              <a:rPr lang="en-US" dirty="0" smtClean="0"/>
              <a:t>BBMC Collaborators</a:t>
            </a:r>
          </a:p>
          <a:p>
            <a:pPr lvl="1"/>
            <a:r>
              <a:rPr lang="en-US" dirty="0" smtClean="0"/>
              <a:t>Researchers requiring more than the basic “vanilla” </a:t>
            </a:r>
            <a:r>
              <a:rPr lang="en-US" dirty="0" err="1" smtClean="0"/>
              <a:t>REDCap</a:t>
            </a:r>
            <a:r>
              <a:rPr lang="en-US" dirty="0" smtClean="0"/>
              <a:t>.</a:t>
            </a:r>
          </a:p>
          <a:p>
            <a:pPr lvl="2"/>
            <a:r>
              <a:rPr lang="en-US" dirty="0" smtClean="0"/>
              <a:t>DHS Waiver Project (connects multiple </a:t>
            </a:r>
            <a:r>
              <a:rPr lang="en-US" dirty="0" err="1" smtClean="0"/>
              <a:t>REDCap</a:t>
            </a:r>
            <a:r>
              <a:rPr lang="en-US" dirty="0" smtClean="0"/>
              <a:t> projects together via Dynamic SQL query fields)</a:t>
            </a:r>
          </a:p>
          <a:p>
            <a:pPr lvl="2"/>
            <a:r>
              <a:rPr lang="en-US" dirty="0" smtClean="0"/>
              <a:t>MIECHV CQI Project (creating custom reporting dashboards using </a:t>
            </a:r>
            <a:r>
              <a:rPr lang="en-US" dirty="0" err="1" smtClean="0"/>
              <a:t>REDCap’s</a:t>
            </a:r>
            <a:r>
              <a:rPr lang="en-US" dirty="0" smtClean="0"/>
              <a:t> API functionality)</a:t>
            </a:r>
          </a:p>
          <a:p>
            <a:pPr lvl="2"/>
            <a:r>
              <a:rPr lang="en-US" dirty="0" smtClean="0"/>
              <a:t>TF-CBT Project (creating aggregate shiny Web reports using </a:t>
            </a:r>
            <a:r>
              <a:rPr lang="en-US" dirty="0" err="1" smtClean="0"/>
              <a:t>REDCap</a:t>
            </a:r>
            <a:r>
              <a:rPr lang="en-US" dirty="0" smtClean="0"/>
              <a:t> API)</a:t>
            </a:r>
          </a:p>
          <a:p>
            <a:pPr lvl="2"/>
            <a:r>
              <a:rPr lang="en-US" dirty="0" smtClean="0"/>
              <a:t>DHS Waiver Project (complex </a:t>
            </a:r>
            <a:r>
              <a:rPr lang="en-US" smtClean="0"/>
              <a:t>randomization component)</a:t>
            </a:r>
            <a:endParaRPr lang="en-US" dirty="0" smtClean="0"/>
          </a:p>
          <a:p>
            <a:pPr lvl="1"/>
            <a:r>
              <a:rPr lang="en-US" dirty="0" smtClean="0"/>
              <a:t>Contact: Thomas Wilson (Thomas-Wilson@ouhsc.edu)</a:t>
            </a:r>
          </a:p>
          <a:p>
            <a:endParaRPr lang="en-US" dirty="0"/>
          </a:p>
          <a:p>
            <a:endParaRPr lang="en-US" dirty="0"/>
          </a:p>
          <a:p>
            <a:pPr marL="384048" lvl="2"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80" y="563207"/>
            <a:ext cx="3038095" cy="11523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4556" y="4113229"/>
            <a:ext cx="3851124" cy="2166257"/>
          </a:xfrm>
          <a:prstGeom prst="rect">
            <a:avLst/>
          </a:prstGeom>
        </p:spPr>
      </p:pic>
    </p:spTree>
    <p:extLst>
      <p:ext uri="{BB962C8B-B14F-4D97-AF65-F5344CB8AC3E}">
        <p14:creationId xmlns:p14="http://schemas.microsoft.com/office/powerpoint/2010/main" val="6887223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At OUHSC, there are two instances of </a:t>
            </a:r>
            <a:r>
              <a:rPr lang="en-US" dirty="0" err="1" smtClean="0"/>
              <a:t>REDCap</a:t>
            </a:r>
            <a:r>
              <a:rPr lang="en-US" dirty="0" smtClean="0"/>
              <a:t>.</a:t>
            </a:r>
          </a:p>
          <a:p>
            <a:r>
              <a:rPr lang="en-US" dirty="0" smtClean="0"/>
              <a:t>Enterprise </a:t>
            </a:r>
            <a:r>
              <a:rPr lang="en-US" dirty="0" err="1" smtClean="0"/>
              <a:t>REDCap</a:t>
            </a:r>
            <a:r>
              <a:rPr lang="en-US" dirty="0" smtClean="0"/>
              <a:t> Instance: </a:t>
            </a:r>
          </a:p>
          <a:p>
            <a:pPr lvl="1"/>
            <a:r>
              <a:rPr lang="en-US" dirty="0" smtClean="0"/>
              <a:t>BERD</a:t>
            </a:r>
          </a:p>
          <a:p>
            <a:pPr lvl="1"/>
            <a:r>
              <a:rPr lang="en-US" dirty="0" smtClean="0"/>
              <a:t>COPH</a:t>
            </a:r>
          </a:p>
          <a:p>
            <a:pPr lvl="1"/>
            <a:r>
              <a:rPr lang="en-US" dirty="0" smtClean="0"/>
              <a:t>Departments not needing the BBMC instance</a:t>
            </a:r>
          </a:p>
          <a:p>
            <a:pPr lvl="1"/>
            <a:r>
              <a:rPr lang="en-US" dirty="0" smtClean="0"/>
              <a:t>Contact: Pravina Kota (Pravina-kota@ouhsc.edu)</a:t>
            </a:r>
          </a:p>
          <a:p>
            <a:endParaRPr lang="en-US" dirty="0"/>
          </a:p>
          <a:p>
            <a:endParaRPr lang="en-US" dirty="0"/>
          </a:p>
          <a:p>
            <a:pPr marL="384048" lvl="2"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80" y="563207"/>
            <a:ext cx="3038095" cy="11523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893" y="2979585"/>
            <a:ext cx="3074100" cy="2997883"/>
          </a:xfrm>
          <a:prstGeom prst="rect">
            <a:avLst/>
          </a:prstGeom>
        </p:spPr>
      </p:pic>
    </p:spTree>
    <p:extLst>
      <p:ext uri="{BB962C8B-B14F-4D97-AF65-F5344CB8AC3E}">
        <p14:creationId xmlns:p14="http://schemas.microsoft.com/office/powerpoint/2010/main" val="122076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REDCap</a:t>
            </a:r>
            <a:r>
              <a:rPr lang="en-US" dirty="0" smtClean="0"/>
              <a:t>: 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6369312"/>
              </p:ext>
            </p:extLst>
          </p:nvPr>
        </p:nvGraphicFramePr>
        <p:xfrm>
          <a:off x="1096963" y="1846263"/>
          <a:ext cx="10152674" cy="4450080"/>
        </p:xfrm>
        <a:graphic>
          <a:graphicData uri="http://schemas.openxmlformats.org/drawingml/2006/table">
            <a:tbl>
              <a:tblPr firstRow="1" bandRow="1">
                <a:tableStyleId>{5C22544A-7EE6-4342-B048-85BDC9FD1C3A}</a:tableStyleId>
              </a:tblPr>
              <a:tblGrid>
                <a:gridCol w="5076337">
                  <a:extLst>
                    <a:ext uri="{9D8B030D-6E8A-4147-A177-3AD203B41FA5}">
                      <a16:colId xmlns:a16="http://schemas.microsoft.com/office/drawing/2014/main" xmlns="" val="1191332702"/>
                    </a:ext>
                  </a:extLst>
                </a:gridCol>
                <a:gridCol w="5076337">
                  <a:extLst>
                    <a:ext uri="{9D8B030D-6E8A-4147-A177-3AD203B41FA5}">
                      <a16:colId xmlns:a16="http://schemas.microsoft.com/office/drawing/2014/main" xmlns="" val="1557403789"/>
                    </a:ext>
                  </a:extLst>
                </a:gridCol>
              </a:tblGrid>
              <a:tr h="370840">
                <a:tc>
                  <a:txBody>
                    <a:bodyPr/>
                    <a:lstStyle/>
                    <a:p>
                      <a:r>
                        <a:rPr lang="en-US" dirty="0" err="1" smtClean="0"/>
                        <a:t>REDCap</a:t>
                      </a:r>
                      <a:endParaRPr lang="en-US" dirty="0"/>
                    </a:p>
                  </a:txBody>
                  <a:tcPr/>
                </a:tc>
                <a:tc>
                  <a:txBody>
                    <a:bodyPr/>
                    <a:lstStyle/>
                    <a:p>
                      <a:r>
                        <a:rPr lang="en-US" dirty="0" err="1" smtClean="0"/>
                        <a:t>Qualtrics</a:t>
                      </a:r>
                      <a:endParaRPr lang="en-US" dirty="0"/>
                    </a:p>
                  </a:txBody>
                  <a:tcPr/>
                </a:tc>
                <a:extLst>
                  <a:ext uri="{0D108BD9-81ED-4DB2-BD59-A6C34878D82A}">
                    <a16:rowId xmlns:a16="http://schemas.microsoft.com/office/drawing/2014/main" xmlns="" val="1459712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mn-lt"/>
                          <a:ea typeface="+mn-ea"/>
                          <a:cs typeface="+mn-cs"/>
                        </a:rPr>
                        <a:t>Secure and HIPAA-Compliant Electronic Data Capture Tool</a:t>
                      </a:r>
                    </a:p>
                  </a:txBody>
                  <a:tcPr/>
                </a:tc>
                <a:tc>
                  <a:txBody>
                    <a:bodyPr/>
                    <a:lstStyle/>
                    <a:p>
                      <a:r>
                        <a:rPr lang="en-US" sz="1600" dirty="0" smtClean="0"/>
                        <a:t>Support for multiple language</a:t>
                      </a:r>
                      <a:endParaRPr lang="en-US" sz="1600" dirty="0"/>
                    </a:p>
                  </a:txBody>
                  <a:tcPr/>
                </a:tc>
                <a:extLst>
                  <a:ext uri="{0D108BD9-81ED-4DB2-BD59-A6C34878D82A}">
                    <a16:rowId xmlns:a16="http://schemas.microsoft.com/office/drawing/2014/main" xmlns="" val="3111096103"/>
                  </a:ext>
                </a:extLst>
              </a:tr>
              <a:tr h="370840">
                <a:tc>
                  <a:txBody>
                    <a:bodyPr/>
                    <a:lstStyle/>
                    <a:p>
                      <a:r>
                        <a:rPr lang="en-US" sz="1600" dirty="0" smtClean="0"/>
                        <a:t>Data hosted by OUHSC</a:t>
                      </a:r>
                      <a:endParaRPr lang="en-US" sz="1600" dirty="0"/>
                    </a:p>
                  </a:txBody>
                  <a:tcPr/>
                </a:tc>
                <a:tc>
                  <a:txBody>
                    <a:bodyPr/>
                    <a:lstStyle/>
                    <a:p>
                      <a:r>
                        <a:rPr lang="en-US" sz="1600" dirty="0" smtClean="0"/>
                        <a:t>Action-based</a:t>
                      </a:r>
                      <a:r>
                        <a:rPr lang="en-US" sz="1600" baseline="0" dirty="0" smtClean="0"/>
                        <a:t> triggers</a:t>
                      </a:r>
                      <a:endParaRPr lang="en-US" sz="1600" dirty="0"/>
                    </a:p>
                  </a:txBody>
                  <a:tcPr/>
                </a:tc>
                <a:extLst>
                  <a:ext uri="{0D108BD9-81ED-4DB2-BD59-A6C34878D82A}">
                    <a16:rowId xmlns:a16="http://schemas.microsoft.com/office/drawing/2014/main" xmlns="" val="1695669554"/>
                  </a:ext>
                </a:extLst>
              </a:tr>
              <a:tr h="370840">
                <a:tc>
                  <a:txBody>
                    <a:bodyPr/>
                    <a:lstStyle/>
                    <a:p>
                      <a:r>
                        <a:rPr lang="en-US" sz="1600" dirty="0" smtClean="0"/>
                        <a:t>Mobile device compatible</a:t>
                      </a:r>
                      <a:endParaRPr lang="en-US" sz="1600" dirty="0"/>
                    </a:p>
                  </a:txBody>
                  <a:tcPr/>
                </a:tc>
                <a:tc>
                  <a:txBody>
                    <a:bodyPr/>
                    <a:lstStyle/>
                    <a:p>
                      <a:r>
                        <a:rPr lang="en-US" sz="1600" dirty="0" smtClean="0"/>
                        <a:t>Mobile device compatible</a:t>
                      </a:r>
                      <a:endParaRPr lang="en-US" sz="1600" dirty="0"/>
                    </a:p>
                  </a:txBody>
                  <a:tcPr/>
                </a:tc>
                <a:extLst>
                  <a:ext uri="{0D108BD9-81ED-4DB2-BD59-A6C34878D82A}">
                    <a16:rowId xmlns:a16="http://schemas.microsoft.com/office/drawing/2014/main" xmlns="" val="1182567482"/>
                  </a:ext>
                </a:extLst>
              </a:tr>
              <a:tr h="370840">
                <a:tc>
                  <a:txBody>
                    <a:bodyPr/>
                    <a:lstStyle/>
                    <a:p>
                      <a:r>
                        <a:rPr lang="en-US" sz="1600" dirty="0" smtClean="0"/>
                        <a:t>Programmatic API access</a:t>
                      </a:r>
                      <a:endParaRPr lang="en-US" sz="1600" dirty="0"/>
                    </a:p>
                  </a:txBody>
                  <a:tcPr/>
                </a:tc>
                <a:tc>
                  <a:txBody>
                    <a:bodyPr/>
                    <a:lstStyle/>
                    <a:p>
                      <a:r>
                        <a:rPr lang="en-US" sz="1600" dirty="0" smtClean="0"/>
                        <a:t>Programmatic API access</a:t>
                      </a:r>
                      <a:endParaRPr lang="en-US" sz="1600" dirty="0"/>
                    </a:p>
                  </a:txBody>
                  <a:tcPr/>
                </a:tc>
                <a:extLst>
                  <a:ext uri="{0D108BD9-81ED-4DB2-BD59-A6C34878D82A}">
                    <a16:rowId xmlns:a16="http://schemas.microsoft.com/office/drawing/2014/main" xmlns="" val="1199709443"/>
                  </a:ext>
                </a:extLst>
              </a:tr>
              <a:tr h="370840">
                <a:tc>
                  <a:txBody>
                    <a:bodyPr/>
                    <a:lstStyle/>
                    <a:p>
                      <a:r>
                        <a:rPr lang="en-US" sz="1600" dirty="0" smtClean="0"/>
                        <a:t>Single click</a:t>
                      </a:r>
                      <a:r>
                        <a:rPr lang="en-US" sz="1600" baseline="0" dirty="0" smtClean="0"/>
                        <a:t> de-identification for data export</a:t>
                      </a:r>
                      <a:endParaRPr lang="en-US" sz="1600" dirty="0"/>
                    </a:p>
                  </a:txBody>
                  <a:tcPr/>
                </a:tc>
                <a:tc>
                  <a:txBody>
                    <a:bodyPr/>
                    <a:lstStyle/>
                    <a:p>
                      <a:r>
                        <a:rPr lang="en-US" sz="1600" dirty="0" smtClean="0"/>
                        <a:t>Robust reporting</a:t>
                      </a:r>
                      <a:r>
                        <a:rPr lang="en-US" sz="1600" baseline="0" dirty="0" smtClean="0"/>
                        <a:t> tools</a:t>
                      </a:r>
                      <a:endParaRPr lang="en-US" sz="1600" dirty="0"/>
                    </a:p>
                  </a:txBody>
                  <a:tcPr/>
                </a:tc>
                <a:extLst>
                  <a:ext uri="{0D108BD9-81ED-4DB2-BD59-A6C34878D82A}">
                    <a16:rowId xmlns:a16="http://schemas.microsoft.com/office/drawing/2014/main" xmlns="" val="4182858167"/>
                  </a:ext>
                </a:extLst>
              </a:tr>
              <a:tr h="370840">
                <a:tc>
                  <a:txBody>
                    <a:bodyPr/>
                    <a:lstStyle/>
                    <a:p>
                      <a:r>
                        <a:rPr lang="en-US" sz="1600" dirty="0" smtClean="0"/>
                        <a:t>Data import</a:t>
                      </a:r>
                      <a:r>
                        <a:rPr lang="en-US" sz="1600" baseline="0" dirty="0" smtClean="0"/>
                        <a:t> capabilities</a:t>
                      </a:r>
                      <a:endParaRPr lang="en-US" sz="1600" dirty="0"/>
                    </a:p>
                  </a:txBody>
                  <a:tcPr/>
                </a:tc>
                <a:tc>
                  <a:txBody>
                    <a:bodyPr/>
                    <a:lstStyle/>
                    <a:p>
                      <a:r>
                        <a:rPr lang="en-US" sz="1600" dirty="0" smtClean="0"/>
                        <a:t>Vendor support</a:t>
                      </a:r>
                      <a:endParaRPr lang="en-US" sz="1600" dirty="0"/>
                    </a:p>
                  </a:txBody>
                  <a:tcPr/>
                </a:tc>
                <a:extLst>
                  <a:ext uri="{0D108BD9-81ED-4DB2-BD59-A6C34878D82A}">
                    <a16:rowId xmlns:a16="http://schemas.microsoft.com/office/drawing/2014/main" xmlns="" val="2297603117"/>
                  </a:ext>
                </a:extLst>
              </a:tr>
              <a:tr h="370840">
                <a:tc>
                  <a:txBody>
                    <a:bodyPr/>
                    <a:lstStyle/>
                    <a:p>
                      <a:r>
                        <a:rPr lang="en-US" sz="1600" dirty="0" err="1" smtClean="0"/>
                        <a:t>REDCap</a:t>
                      </a:r>
                      <a:r>
                        <a:rPr lang="en-US" sz="1600" dirty="0" smtClean="0"/>
                        <a:t> consortium w/over 2000 institutions worldwide</a:t>
                      </a:r>
                      <a:endParaRPr lang="en-US" sz="1600" dirty="0"/>
                    </a:p>
                  </a:txBody>
                  <a:tcPr/>
                </a:tc>
                <a:tc>
                  <a:txBody>
                    <a:bodyPr/>
                    <a:lstStyle/>
                    <a:p>
                      <a:endParaRPr lang="en-US" sz="1600" dirty="0"/>
                    </a:p>
                  </a:txBody>
                  <a:tcPr/>
                </a:tc>
                <a:extLst>
                  <a:ext uri="{0D108BD9-81ED-4DB2-BD59-A6C34878D82A}">
                    <a16:rowId xmlns:a16="http://schemas.microsoft.com/office/drawing/2014/main" xmlns="" val="4154158693"/>
                  </a:ext>
                </a:extLst>
              </a:tr>
              <a:tr h="370840">
                <a:tc>
                  <a:txBody>
                    <a:bodyPr/>
                    <a:lstStyle/>
                    <a:p>
                      <a:r>
                        <a:rPr lang="en-US" sz="1600" dirty="0" smtClean="0"/>
                        <a:t>Longitudinal data</a:t>
                      </a:r>
                      <a:r>
                        <a:rPr lang="en-US" sz="1600" baseline="0" dirty="0" smtClean="0"/>
                        <a:t> collection (scheduling </a:t>
                      </a:r>
                      <a:r>
                        <a:rPr lang="en-US" sz="1600" baseline="0" smtClean="0"/>
                        <a:t>and tracking)</a:t>
                      </a:r>
                      <a:endParaRPr lang="en-US" sz="1600" dirty="0"/>
                    </a:p>
                  </a:txBody>
                  <a:tcPr/>
                </a:tc>
                <a:tc>
                  <a:txBody>
                    <a:bodyPr/>
                    <a:lstStyle/>
                    <a:p>
                      <a:endParaRPr lang="en-US" sz="1600" dirty="0"/>
                    </a:p>
                  </a:txBody>
                  <a:tcPr/>
                </a:tc>
                <a:extLst>
                  <a:ext uri="{0D108BD9-81ED-4DB2-BD59-A6C34878D82A}">
                    <a16:rowId xmlns:a16="http://schemas.microsoft.com/office/drawing/2014/main" xmlns="" val="3269039213"/>
                  </a:ext>
                </a:extLst>
              </a:tr>
              <a:tr h="370840">
                <a:tc>
                  <a:txBody>
                    <a:bodyPr/>
                    <a:lstStyle/>
                    <a:p>
                      <a:r>
                        <a:rPr lang="en-US" sz="1600" dirty="0" smtClean="0"/>
                        <a:t>Data</a:t>
                      </a:r>
                      <a:r>
                        <a:rPr lang="en-US" sz="1600" baseline="0" dirty="0" smtClean="0"/>
                        <a:t> quality checking</a:t>
                      </a:r>
                      <a:endParaRPr lang="en-US" sz="1600" dirty="0"/>
                    </a:p>
                  </a:txBody>
                  <a:tcPr/>
                </a:tc>
                <a:tc>
                  <a:txBody>
                    <a:bodyPr/>
                    <a:lstStyle/>
                    <a:p>
                      <a:endParaRPr lang="en-US" sz="1600" dirty="0"/>
                    </a:p>
                  </a:txBody>
                  <a:tcPr/>
                </a:tc>
                <a:extLst>
                  <a:ext uri="{0D108BD9-81ED-4DB2-BD59-A6C34878D82A}">
                    <a16:rowId xmlns:a16="http://schemas.microsoft.com/office/drawing/2014/main" xmlns="" val="22247264"/>
                  </a:ext>
                </a:extLst>
              </a:tr>
              <a:tr h="370840">
                <a:tc>
                  <a:txBody>
                    <a:bodyPr/>
                    <a:lstStyle/>
                    <a:p>
                      <a:r>
                        <a:rPr lang="en-US" sz="1600" dirty="0" smtClean="0"/>
                        <a:t>Intuitive interface</a:t>
                      </a:r>
                      <a:endParaRPr lang="en-US" sz="1600" dirty="0"/>
                    </a:p>
                  </a:txBody>
                  <a:tcPr/>
                </a:tc>
                <a:tc>
                  <a:txBody>
                    <a:bodyPr/>
                    <a:lstStyle/>
                    <a:p>
                      <a:endParaRPr lang="en-US" sz="1600" dirty="0"/>
                    </a:p>
                  </a:txBody>
                  <a:tcPr/>
                </a:tc>
                <a:extLst>
                  <a:ext uri="{0D108BD9-81ED-4DB2-BD59-A6C34878D82A}">
                    <a16:rowId xmlns:a16="http://schemas.microsoft.com/office/drawing/2014/main" xmlns="" val="3561070784"/>
                  </a:ext>
                </a:extLst>
              </a:tr>
              <a:tr h="370840">
                <a:tc>
                  <a:txBody>
                    <a:bodyPr/>
                    <a:lstStyle/>
                    <a:p>
                      <a:r>
                        <a:rPr lang="en-US" sz="1600" dirty="0" smtClean="0"/>
                        <a:t>Local training and</a:t>
                      </a:r>
                      <a:r>
                        <a:rPr lang="en-US" sz="1600" baseline="0" dirty="0" smtClean="0"/>
                        <a:t> support offered by BBMC</a:t>
                      </a:r>
                      <a:endParaRPr lang="en-US" sz="1600" dirty="0"/>
                    </a:p>
                  </a:txBody>
                  <a:tcPr/>
                </a:tc>
                <a:tc>
                  <a:txBody>
                    <a:bodyPr/>
                    <a:lstStyle/>
                    <a:p>
                      <a:endParaRPr lang="en-US" sz="1600" dirty="0"/>
                    </a:p>
                  </a:txBody>
                  <a:tcPr/>
                </a:tc>
                <a:extLst>
                  <a:ext uri="{0D108BD9-81ED-4DB2-BD59-A6C34878D82A}">
                    <a16:rowId xmlns:a16="http://schemas.microsoft.com/office/drawing/2014/main" xmlns="" val="1516578659"/>
                  </a:ext>
                </a:extLst>
              </a:tr>
            </a:tbl>
          </a:graphicData>
        </a:graphic>
      </p:graphicFrame>
    </p:spTree>
    <p:extLst>
      <p:ext uri="{BB962C8B-B14F-4D97-AF65-F5344CB8AC3E}">
        <p14:creationId xmlns:p14="http://schemas.microsoft.com/office/powerpoint/2010/main" val="28112671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REDCap</a:t>
            </a:r>
            <a:r>
              <a:rPr lang="en-US" dirty="0" smtClean="0"/>
              <a:t> Training &amp; Assistance</a:t>
            </a:r>
          </a:p>
          <a:p>
            <a:pPr lvl="1"/>
            <a:r>
              <a:rPr lang="en-US" dirty="0"/>
              <a:t>Training </a:t>
            </a:r>
            <a:r>
              <a:rPr lang="en-US" dirty="0" smtClean="0"/>
              <a:t>for your department on an “as needed“ basis</a:t>
            </a:r>
            <a:endParaRPr lang="en-US" dirty="0"/>
          </a:p>
          <a:p>
            <a:pPr lvl="1"/>
            <a:r>
              <a:rPr lang="en-US" dirty="0" smtClean="0"/>
              <a:t>Monthly “</a:t>
            </a:r>
            <a:r>
              <a:rPr lang="en-US" dirty="0" err="1" smtClean="0"/>
              <a:t>REDCap</a:t>
            </a:r>
            <a:r>
              <a:rPr lang="en-US" dirty="0" smtClean="0"/>
              <a:t> Recap” feature presentation and Q &amp; A session</a:t>
            </a:r>
          </a:p>
          <a:p>
            <a:pPr lvl="2"/>
            <a:r>
              <a:rPr lang="en-US" dirty="0" err="1" smtClean="0"/>
              <a:t>Samis</a:t>
            </a:r>
            <a:r>
              <a:rPr lang="en-US" dirty="0" smtClean="0"/>
              <a:t> Center OU Children’s Hospital</a:t>
            </a:r>
          </a:p>
          <a:p>
            <a:pPr lvl="2"/>
            <a:r>
              <a:rPr lang="en-US" dirty="0" smtClean="0"/>
              <a:t>1</a:t>
            </a:r>
            <a:r>
              <a:rPr lang="en-US" baseline="30000" dirty="0" smtClean="0"/>
              <a:t>st</a:t>
            </a:r>
            <a:r>
              <a:rPr lang="en-US" dirty="0" smtClean="0"/>
              <a:t> Tuesday of </a:t>
            </a:r>
            <a:r>
              <a:rPr lang="en-US" smtClean="0"/>
              <a:t>every month @ 10:30 am</a:t>
            </a:r>
            <a:endParaRPr lang="en-US" dirty="0" smtClean="0"/>
          </a:p>
          <a:p>
            <a:pPr lvl="1"/>
            <a:r>
              <a:rPr lang="en-US" dirty="0" smtClean="0"/>
              <a:t>E-mail Support</a:t>
            </a:r>
          </a:p>
          <a:p>
            <a:pPr lvl="1"/>
            <a:r>
              <a:rPr lang="en-US" dirty="0" smtClean="0"/>
              <a:t>Contact: </a:t>
            </a:r>
            <a:r>
              <a:rPr lang="en-US" dirty="0" smtClean="0">
                <a:hlinkClick r:id="rId2"/>
              </a:rPr>
              <a:t>Thomas-Wilson@ouhsc.edu</a:t>
            </a:r>
            <a:r>
              <a:rPr lang="en-US" dirty="0" smtClean="0"/>
              <a:t>	</a:t>
            </a:r>
          </a:p>
          <a:p>
            <a:endParaRPr lang="en-US" dirty="0"/>
          </a:p>
          <a:p>
            <a:pPr marL="384048" lvl="2"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 y="563207"/>
            <a:ext cx="3038095" cy="11523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893" y="2979585"/>
            <a:ext cx="3074100" cy="2997883"/>
          </a:xfrm>
          <a:prstGeom prst="rect">
            <a:avLst/>
          </a:prstGeom>
        </p:spPr>
      </p:pic>
    </p:spTree>
    <p:extLst>
      <p:ext uri="{BB962C8B-B14F-4D97-AF65-F5344CB8AC3E}">
        <p14:creationId xmlns:p14="http://schemas.microsoft.com/office/powerpoint/2010/main" val="20441554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REDCap</a:t>
            </a:r>
            <a:r>
              <a:rPr lang="en-US" dirty="0" smtClean="0"/>
              <a:t> Live Demo</a:t>
            </a:r>
            <a:endParaRPr lang="en-US" dirty="0"/>
          </a:p>
        </p:txBody>
      </p:sp>
      <p:sp>
        <p:nvSpPr>
          <p:cNvPr id="3" name="Content Placeholder 2"/>
          <p:cNvSpPr>
            <a:spLocks noGrp="1"/>
          </p:cNvSpPr>
          <p:nvPr>
            <p:ph idx="1"/>
          </p:nvPr>
        </p:nvSpPr>
        <p:spPr/>
        <p:txBody>
          <a:bodyPr/>
          <a:lstStyle/>
          <a:p>
            <a:pPr lvl="2"/>
            <a:endParaRPr lang="en-US" dirty="0"/>
          </a:p>
          <a:p>
            <a:pPr lvl="2"/>
            <a:r>
              <a:rPr lang="en-US" sz="2400" dirty="0" smtClean="0"/>
              <a:t>Online Consent Survey</a:t>
            </a:r>
            <a:endParaRPr lang="en-US" sz="2400" dirty="0"/>
          </a:p>
          <a:p>
            <a:pPr lvl="2"/>
            <a:r>
              <a:rPr lang="en-US" sz="2400" dirty="0" smtClean="0"/>
              <a:t>Demographic Form</a:t>
            </a:r>
          </a:p>
          <a:p>
            <a:pPr lvl="2"/>
            <a:r>
              <a:rPr lang="en-US" sz="2400" dirty="0" smtClean="0"/>
              <a:t>Concomitant Medication Form</a:t>
            </a:r>
          </a:p>
          <a:p>
            <a:pPr lvl="2"/>
            <a:r>
              <a:rPr lang="en-US" sz="2400" dirty="0" smtClean="0"/>
              <a:t>NCI Follow-Up Survey</a:t>
            </a:r>
          </a:p>
          <a:p>
            <a:pPr marL="384048" lvl="2" indent="0">
              <a:buNone/>
            </a:pPr>
            <a:endParaRPr lang="en-US" sz="2400" dirty="0"/>
          </a:p>
          <a:p>
            <a:pPr marL="384048" lvl="2" indent="0">
              <a:buNone/>
            </a:pPr>
            <a:r>
              <a:rPr lang="en-US" sz="2400" dirty="0" smtClean="0">
                <a:hlinkClick r:id="rId2"/>
              </a:rPr>
              <a:t>https</a:t>
            </a:r>
            <a:r>
              <a:rPr lang="en-US" sz="2400" dirty="0">
                <a:hlinkClick r:id="rId2"/>
              </a:rPr>
              <a:t>://</a:t>
            </a:r>
            <a:r>
              <a:rPr lang="en-US" sz="2400" dirty="0" smtClean="0">
                <a:hlinkClick r:id="rId2"/>
              </a:rPr>
              <a:t>bbmc.ouhsc.edu/redcap/redcap_v8.4.0/index.php?pid=1174</a:t>
            </a:r>
            <a:endParaRPr lang="en-US" sz="2400" dirty="0" smtClean="0"/>
          </a:p>
          <a:p>
            <a:pPr marL="384048" lvl="2" indent="0">
              <a:buNone/>
            </a:pPr>
            <a:endParaRPr lang="en-US" sz="2400" dirty="0" smtClean="0"/>
          </a:p>
          <a:p>
            <a:pPr marL="384048" lvl="2" indent="0">
              <a:buNone/>
            </a:pPr>
            <a:endParaRPr lang="en-US" dirty="0" smtClean="0"/>
          </a:p>
        </p:txBody>
      </p:sp>
    </p:spTree>
    <p:extLst>
      <p:ext uri="{BB962C8B-B14F-4D97-AF65-F5344CB8AC3E}">
        <p14:creationId xmlns:p14="http://schemas.microsoft.com/office/powerpoint/2010/main" val="3112372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9198355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637" y="219075"/>
            <a:ext cx="7324725" cy="6419850"/>
          </a:xfrm>
          <a:prstGeom prst="rect">
            <a:avLst/>
          </a:prstGeom>
        </p:spPr>
      </p:pic>
    </p:spTree>
    <p:extLst>
      <p:ext uri="{BB962C8B-B14F-4D97-AF65-F5344CB8AC3E}">
        <p14:creationId xmlns:p14="http://schemas.microsoft.com/office/powerpoint/2010/main" val="5094752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known.jpeg"/>
          <p:cNvPicPr>
            <a:picLocks noChangeAspect="1"/>
          </p:cNvPicPr>
          <p:nvPr/>
        </p:nvPicPr>
        <p:blipFill>
          <a:blip r:embed="rId3" cstate="print"/>
          <a:stretch>
            <a:fillRect/>
          </a:stretch>
        </p:blipFill>
        <p:spPr>
          <a:xfrm>
            <a:off x="4724401" y="6333067"/>
            <a:ext cx="2905125" cy="524933"/>
          </a:xfrm>
          <a:prstGeom prst="rect">
            <a:avLst/>
          </a:prstGeom>
        </p:spPr>
      </p:pic>
      <p:pic>
        <p:nvPicPr>
          <p:cNvPr id="5" name="Picture 4"/>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02839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69" y="0"/>
            <a:ext cx="10287000" cy="6858000"/>
          </a:xfrm>
          <a:prstGeom prst="rect">
            <a:avLst/>
          </a:prstGeom>
        </p:spPr>
      </p:pic>
    </p:spTree>
    <p:extLst>
      <p:ext uri="{BB962C8B-B14F-4D97-AF65-F5344CB8AC3E}">
        <p14:creationId xmlns:p14="http://schemas.microsoft.com/office/powerpoint/2010/main" val="2325323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11" y="1608881"/>
            <a:ext cx="11692009" cy="3622876"/>
          </a:xfrm>
          <a:prstGeom prst="rect">
            <a:avLst/>
          </a:prstGeom>
        </p:spPr>
      </p:pic>
    </p:spTree>
    <p:extLst>
      <p:ext uri="{BB962C8B-B14F-4D97-AF65-F5344CB8AC3E}">
        <p14:creationId xmlns:p14="http://schemas.microsoft.com/office/powerpoint/2010/main" val="24304943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13063" y="327378"/>
            <a:ext cx="8751977" cy="5842000"/>
          </a:xfrm>
          <a:prstGeom prst="rect">
            <a:avLst/>
          </a:prstGeom>
        </p:spPr>
      </p:pic>
      <p:sp>
        <p:nvSpPr>
          <p:cNvPr id="3" name="Rectangle 2"/>
          <p:cNvSpPr/>
          <p:nvPr/>
        </p:nvSpPr>
        <p:spPr>
          <a:xfrm>
            <a:off x="7397678" y="6488668"/>
            <a:ext cx="3995068" cy="369332"/>
          </a:xfrm>
          <a:prstGeom prst="rect">
            <a:avLst/>
          </a:prstGeom>
        </p:spPr>
        <p:txBody>
          <a:bodyPr wrap="none">
            <a:spAutoFit/>
          </a:bodyPr>
          <a:lstStyle/>
          <a:p>
            <a:r>
              <a:rPr lang="en-US" dirty="0" smtClean="0">
                <a:solidFill>
                  <a:prstClr val="white"/>
                </a:solidFill>
              </a:rPr>
              <a:t>Harford, T.C. (1994) Addic</a:t>
            </a:r>
            <a:r>
              <a:rPr lang="en-US" i="1" dirty="0" smtClean="0">
                <a:solidFill>
                  <a:prstClr val="white"/>
                </a:solidFill>
              </a:rPr>
              <a:t>tion 89</a:t>
            </a:r>
            <a:r>
              <a:rPr lang="en-US" dirty="0">
                <a:solidFill>
                  <a:prstClr val="white"/>
                </a:solidFill>
              </a:rPr>
              <a:t>, </a:t>
            </a:r>
            <a:r>
              <a:rPr lang="en-US" dirty="0" smtClean="0">
                <a:solidFill>
                  <a:prstClr val="white"/>
                </a:solidFill>
              </a:rPr>
              <a:t>421-24</a:t>
            </a:r>
            <a:endParaRPr lang="en-US" dirty="0">
              <a:solidFill>
                <a:prstClr val="white"/>
              </a:solidFill>
            </a:endParaRPr>
          </a:p>
        </p:txBody>
      </p:sp>
      <p:sp>
        <p:nvSpPr>
          <p:cNvPr id="4" name="Rectangle 3"/>
          <p:cNvSpPr/>
          <p:nvPr/>
        </p:nvSpPr>
        <p:spPr>
          <a:xfrm>
            <a:off x="7616399" y="6488668"/>
            <a:ext cx="4380302" cy="369332"/>
          </a:xfrm>
          <a:prstGeom prst="rect">
            <a:avLst/>
          </a:prstGeom>
        </p:spPr>
        <p:txBody>
          <a:bodyPr wrap="none">
            <a:spAutoFit/>
          </a:bodyPr>
          <a:lstStyle/>
          <a:p>
            <a:r>
              <a:rPr lang="en-US" dirty="0" smtClean="0">
                <a:solidFill>
                  <a:prstClr val="black"/>
                </a:solidFill>
                <a:latin typeface="Times New Roman" panose="02020603050405020304" pitchFamily="18" charset="0"/>
              </a:rPr>
              <a:t>Harford, T. C. (1994). </a:t>
            </a:r>
            <a:r>
              <a:rPr lang="en-US" i="1" dirty="0" smtClean="0">
                <a:solidFill>
                  <a:prstClr val="black"/>
                </a:solidFill>
                <a:latin typeface="Times New Roman" panose="02020603050405020304" pitchFamily="18" charset="0"/>
              </a:rPr>
              <a:t>Addiction, 89</a:t>
            </a:r>
            <a:r>
              <a:rPr lang="en-US" dirty="0">
                <a:solidFill>
                  <a:prstClr val="black"/>
                </a:solidFill>
                <a:latin typeface="Times New Roman" panose="02020603050405020304" pitchFamily="18" charset="0"/>
              </a:rPr>
              <a:t>, 421^24</a:t>
            </a:r>
            <a:endParaRPr lang="en-US" dirty="0">
              <a:solidFill>
                <a:prstClr val="black"/>
              </a:solidFill>
            </a:endParaRPr>
          </a:p>
        </p:txBody>
      </p:sp>
    </p:spTree>
    <p:extLst>
      <p:ext uri="{BB962C8B-B14F-4D97-AF65-F5344CB8AC3E}">
        <p14:creationId xmlns:p14="http://schemas.microsoft.com/office/powerpoint/2010/main" val="34878688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017579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p:cNvSpPr txBox="1"/>
          <p:nvPr/>
        </p:nvSpPr>
        <p:spPr>
          <a:xfrm>
            <a:off x="814815" y="1178741"/>
            <a:ext cx="4395755" cy="2554545"/>
          </a:xfrm>
          <a:prstGeom prst="rect">
            <a:avLst/>
          </a:prstGeom>
          <a:solidFill>
            <a:schemeClr val="bg1">
              <a:alpha val="85000"/>
            </a:schemeClr>
          </a:solidFill>
        </p:spPr>
        <p:txBody>
          <a:bodyPr wrap="none" rtlCol="0">
            <a:spAutoFit/>
          </a:bodyPr>
          <a:lstStyle/>
          <a:p>
            <a:r>
              <a:rPr lang="en-US" sz="2000" dirty="0" smtClean="0">
                <a:solidFill>
                  <a:prstClr val="black"/>
                </a:solidFill>
              </a:rPr>
              <a:t>Replication</a:t>
            </a:r>
          </a:p>
          <a:p>
            <a:r>
              <a:rPr lang="en-US" sz="2000" dirty="0" smtClean="0">
                <a:solidFill>
                  <a:prstClr val="black"/>
                </a:solidFill>
              </a:rPr>
              <a:t>Increased stat power</a:t>
            </a:r>
          </a:p>
          <a:p>
            <a:r>
              <a:rPr lang="en-US" sz="2000" dirty="0" smtClean="0">
                <a:solidFill>
                  <a:prstClr val="black"/>
                </a:solidFill>
              </a:rPr>
              <a:t>Increased sample diversity</a:t>
            </a:r>
          </a:p>
          <a:p>
            <a:r>
              <a:rPr lang="en-US" sz="2000" dirty="0" smtClean="0">
                <a:solidFill>
                  <a:prstClr val="black"/>
                </a:solidFill>
              </a:rPr>
              <a:t>Increased low-base rate frequencies</a:t>
            </a:r>
          </a:p>
          <a:p>
            <a:r>
              <a:rPr lang="en-US" sz="2000" dirty="0" smtClean="0">
                <a:solidFill>
                  <a:prstClr val="black"/>
                </a:solidFill>
              </a:rPr>
              <a:t>Broader measurement</a:t>
            </a:r>
          </a:p>
          <a:p>
            <a:r>
              <a:rPr lang="en-US" sz="2000" dirty="0" smtClean="0">
                <a:solidFill>
                  <a:prstClr val="black"/>
                </a:solidFill>
              </a:rPr>
              <a:t>Extended periods of development</a:t>
            </a:r>
          </a:p>
          <a:p>
            <a:r>
              <a:rPr lang="en-US" sz="2000" dirty="0" smtClean="0">
                <a:solidFill>
                  <a:prstClr val="black"/>
                </a:solidFill>
              </a:rPr>
              <a:t>Data sharing to maximize data resources</a:t>
            </a:r>
          </a:p>
          <a:p>
            <a:r>
              <a:rPr lang="en-US" sz="2000" dirty="0" smtClean="0">
                <a:solidFill>
                  <a:prstClr val="black"/>
                </a:solidFill>
              </a:rPr>
              <a:t>Cumulative science</a:t>
            </a:r>
            <a:endParaRPr lang="en-US" sz="2000" dirty="0">
              <a:solidFill>
                <a:prstClr val="black"/>
              </a:solidFill>
            </a:endParaRPr>
          </a:p>
        </p:txBody>
      </p:sp>
      <p:sp>
        <p:nvSpPr>
          <p:cNvPr id="9" name="TextBox 8"/>
          <p:cNvSpPr txBox="1"/>
          <p:nvPr/>
        </p:nvSpPr>
        <p:spPr>
          <a:xfrm>
            <a:off x="6886980" y="3055055"/>
            <a:ext cx="4720844" cy="1938992"/>
          </a:xfrm>
          <a:prstGeom prst="rect">
            <a:avLst/>
          </a:prstGeom>
          <a:solidFill>
            <a:schemeClr val="bg1">
              <a:alpha val="85000"/>
            </a:schemeClr>
          </a:solidFill>
        </p:spPr>
        <p:txBody>
          <a:bodyPr wrap="none" rtlCol="0">
            <a:spAutoFit/>
          </a:bodyPr>
          <a:lstStyle/>
          <a:p>
            <a:r>
              <a:rPr lang="en-US" sz="2000" dirty="0" smtClean="0">
                <a:solidFill>
                  <a:prstClr val="black"/>
                </a:solidFill>
              </a:rPr>
              <a:t>Sampling heterogeneity</a:t>
            </a:r>
          </a:p>
          <a:p>
            <a:r>
              <a:rPr lang="en-US" sz="2000" dirty="0" smtClean="0">
                <a:solidFill>
                  <a:prstClr val="black"/>
                </a:solidFill>
              </a:rPr>
              <a:t>Geographic heterogeneity</a:t>
            </a:r>
          </a:p>
          <a:p>
            <a:r>
              <a:rPr lang="en-US" sz="2000" dirty="0" smtClean="0">
                <a:solidFill>
                  <a:prstClr val="black"/>
                </a:solidFill>
              </a:rPr>
              <a:t>Historic heterogeneity</a:t>
            </a:r>
          </a:p>
          <a:p>
            <a:r>
              <a:rPr lang="en-US" sz="2000" dirty="0" smtClean="0">
                <a:solidFill>
                  <a:prstClr val="black"/>
                </a:solidFill>
              </a:rPr>
              <a:t>Study/practice design characteristics </a:t>
            </a:r>
          </a:p>
          <a:p>
            <a:r>
              <a:rPr lang="en-US" sz="2000" dirty="0" smtClean="0">
                <a:solidFill>
                  <a:prstClr val="black"/>
                </a:solidFill>
              </a:rPr>
              <a:t>(e.g., order of items can matter)</a:t>
            </a:r>
          </a:p>
          <a:p>
            <a:r>
              <a:rPr lang="en-US" sz="2000" dirty="0" smtClean="0">
                <a:solidFill>
                  <a:prstClr val="black"/>
                </a:solidFill>
              </a:rPr>
              <a:t>Measurement invariance and comparability</a:t>
            </a:r>
          </a:p>
        </p:txBody>
      </p:sp>
    </p:spTree>
    <p:extLst>
      <p:ext uri="{BB962C8B-B14F-4D97-AF65-F5344CB8AC3E}">
        <p14:creationId xmlns:p14="http://schemas.microsoft.com/office/powerpoint/2010/main" val="20662709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Box 3"/>
          <p:cNvSpPr txBox="1"/>
          <p:nvPr/>
        </p:nvSpPr>
        <p:spPr>
          <a:xfrm>
            <a:off x="0" y="5328356"/>
            <a:ext cx="2855397" cy="923330"/>
          </a:xfrm>
          <a:prstGeom prst="rect">
            <a:avLst/>
          </a:prstGeom>
          <a:noFill/>
        </p:spPr>
        <p:txBody>
          <a:bodyPr wrap="none" rtlCol="0">
            <a:spAutoFit/>
          </a:bodyPr>
          <a:lstStyle/>
          <a:p>
            <a:r>
              <a:rPr lang="en-US" dirty="0" smtClean="0">
                <a:hlinkClick r:id="rId2"/>
              </a:rPr>
              <a:t>David-Bard@ouhsc.edu</a:t>
            </a:r>
            <a:endParaRPr lang="en-US" dirty="0" smtClean="0"/>
          </a:p>
          <a:p>
            <a:r>
              <a:rPr lang="en-US" dirty="0" smtClean="0">
                <a:hlinkClick r:id="rId3"/>
              </a:rPr>
              <a:t>William-Beasley@ouhsc.edu</a:t>
            </a:r>
            <a:endParaRPr lang="en-US" dirty="0" smtClean="0"/>
          </a:p>
          <a:p>
            <a:r>
              <a:rPr lang="en-US" dirty="0" smtClean="0">
                <a:hlinkClick r:id="rId4"/>
              </a:rPr>
              <a:t>Thomas-Wilson@ouhsc.edu</a:t>
            </a:r>
            <a:endParaRPr lang="en-US" dirty="0"/>
          </a:p>
        </p:txBody>
      </p:sp>
      <p:sp>
        <p:nvSpPr>
          <p:cNvPr id="7" name="Rectangle 6"/>
          <p:cNvSpPr/>
          <p:nvPr/>
        </p:nvSpPr>
        <p:spPr>
          <a:xfrm>
            <a:off x="5294488" y="5882354"/>
            <a:ext cx="5034845" cy="369332"/>
          </a:xfrm>
          <a:prstGeom prst="rect">
            <a:avLst/>
          </a:prstGeom>
        </p:spPr>
        <p:txBody>
          <a:bodyPr wrap="squar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Award </a:t>
            </a:r>
            <a:r>
              <a:rPr lang="en-US" dirty="0">
                <a:latin typeface="Calibri" panose="020F0502020204030204" pitchFamily="34" charset="0"/>
                <a:ea typeface="Calibri" panose="020F0502020204030204" pitchFamily="34" charset="0"/>
                <a:cs typeface="Times New Roman" panose="02020603050405020304" pitchFamily="18" charset="0"/>
              </a:rPr>
              <a:t>Numbers UG1OD024950 and U54GM104938</a:t>
            </a:r>
            <a:endParaRPr lang="en-US" dirty="0"/>
          </a:p>
        </p:txBody>
      </p:sp>
      <p:pic>
        <p:nvPicPr>
          <p:cNvPr id="8" name="Picture 7"/>
          <p:cNvPicPr>
            <a:picLocks noChangeAspect="1"/>
          </p:cNvPicPr>
          <p:nvPr/>
        </p:nvPicPr>
        <p:blipFill>
          <a:blip r:embed="rId5"/>
          <a:stretch>
            <a:fillRect/>
          </a:stretch>
        </p:blipFill>
        <p:spPr>
          <a:xfrm>
            <a:off x="4669366" y="5247096"/>
            <a:ext cx="2514600" cy="542925"/>
          </a:xfrm>
          <a:prstGeom prst="rect">
            <a:avLst/>
          </a:prstGeom>
        </p:spPr>
      </p:pic>
      <p:pic>
        <p:nvPicPr>
          <p:cNvPr id="9" name="Picture 8"/>
          <p:cNvPicPr>
            <a:picLocks noChangeAspect="1"/>
          </p:cNvPicPr>
          <p:nvPr/>
        </p:nvPicPr>
        <p:blipFill>
          <a:blip r:embed="rId6"/>
          <a:stretch>
            <a:fillRect/>
          </a:stretch>
        </p:blipFill>
        <p:spPr>
          <a:xfrm>
            <a:off x="7945755" y="5218372"/>
            <a:ext cx="3209925" cy="666750"/>
          </a:xfrm>
          <a:prstGeom prst="rect">
            <a:avLst/>
          </a:prstGeom>
        </p:spPr>
      </p:pic>
      <p:pic>
        <p:nvPicPr>
          <p:cNvPr id="10" name="Picture 2" descr="BBM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56" y="9526"/>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T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3474" y="-3048"/>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spTree>
    <p:extLst>
      <p:ext uri="{BB962C8B-B14F-4D97-AF65-F5344CB8AC3E}">
        <p14:creationId xmlns:p14="http://schemas.microsoft.com/office/powerpoint/2010/main" val="683876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a:effectLst/>
        </p:spPr>
      </p:pic>
      <p:sp>
        <p:nvSpPr>
          <p:cNvPr id="3" name="TextBox 2"/>
          <p:cNvSpPr txBox="1"/>
          <p:nvPr/>
        </p:nvSpPr>
        <p:spPr>
          <a:xfrm>
            <a:off x="1157468" y="1759352"/>
            <a:ext cx="9076652" cy="3785652"/>
          </a:xfrm>
          <a:prstGeom prst="rect">
            <a:avLst/>
          </a:prstGeom>
          <a:noFill/>
        </p:spPr>
        <p:txBody>
          <a:bodyPr wrap="none" rtlCol="0">
            <a:spAutoFit/>
          </a:bodyPr>
          <a:lstStyle/>
          <a:p>
            <a:r>
              <a:rPr lang="en-US" sz="8000" dirty="0" smtClean="0">
                <a:solidFill>
                  <a:prstClr val="white"/>
                </a:solidFill>
                <a:latin typeface="Gill Sans MT Ext Condensed Bold" panose="020B0902020104020203" pitchFamily="34" charset="0"/>
              </a:rPr>
              <a:t>“The bigger the better; in everything”</a:t>
            </a:r>
          </a:p>
          <a:p>
            <a:endParaRPr lang="en-US" sz="8000" dirty="0">
              <a:solidFill>
                <a:prstClr val="white"/>
              </a:solidFill>
              <a:latin typeface="Gill Sans MT Ext Condensed Bold" panose="020B0902020104020203" pitchFamily="34" charset="0"/>
            </a:endParaRPr>
          </a:p>
          <a:p>
            <a:r>
              <a:rPr lang="en-US" sz="8000" dirty="0" smtClean="0">
                <a:solidFill>
                  <a:prstClr val="white"/>
                </a:solidFill>
                <a:latin typeface="Gill Sans MT Ext Condensed Bold" panose="020B0902020104020203" pitchFamily="34" charset="0"/>
              </a:rPr>
              <a:t>	</a:t>
            </a:r>
            <a:r>
              <a:rPr lang="en-US" sz="8000" dirty="0">
                <a:solidFill>
                  <a:prstClr val="white"/>
                </a:solidFill>
                <a:latin typeface="Gill Sans MT Ext Condensed Bold" panose="020B0902020104020203" pitchFamily="34" charset="0"/>
              </a:rPr>
              <a:t>	</a:t>
            </a:r>
            <a:r>
              <a:rPr lang="en-US" sz="8000" dirty="0" smtClean="0">
                <a:solidFill>
                  <a:prstClr val="white"/>
                </a:solidFill>
                <a:latin typeface="Gill Sans MT Ext Condensed Bold" panose="020B0902020104020203" pitchFamily="34" charset="0"/>
              </a:rPr>
              <a:t>		Freddie Mercury</a:t>
            </a:r>
            <a:endParaRPr lang="en-US" sz="8000" dirty="0">
              <a:solidFill>
                <a:prstClr val="white"/>
              </a:solidFill>
              <a:latin typeface="Gill Sans MT Ext Condensed Bold" panose="020B0902020104020203" pitchFamily="34" charset="0"/>
            </a:endParaRPr>
          </a:p>
        </p:txBody>
      </p:sp>
    </p:spTree>
    <p:extLst>
      <p:ext uri="{BB962C8B-B14F-4D97-AF65-F5344CB8AC3E}">
        <p14:creationId xmlns:p14="http://schemas.microsoft.com/office/powerpoint/2010/main" val="3350354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68" y="125518"/>
            <a:ext cx="7168896" cy="6652220"/>
          </a:xfrm>
          <a:prstGeom prst="rect">
            <a:avLst/>
          </a:prstGeom>
        </p:spPr>
      </p:pic>
    </p:spTree>
    <p:extLst>
      <p:ext uri="{BB962C8B-B14F-4D97-AF65-F5344CB8AC3E}">
        <p14:creationId xmlns:p14="http://schemas.microsoft.com/office/powerpoint/2010/main" val="4034204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8126" y="413694"/>
            <a:ext cx="9362689" cy="5870534"/>
          </a:xfrm>
          <a:prstGeom prst="rect">
            <a:avLst/>
          </a:prstGeom>
        </p:spPr>
      </p:pic>
      <p:sp>
        <p:nvSpPr>
          <p:cNvPr id="3" name="Rectangle 2"/>
          <p:cNvSpPr/>
          <p:nvPr/>
        </p:nvSpPr>
        <p:spPr>
          <a:xfrm>
            <a:off x="6689124" y="6519446"/>
            <a:ext cx="5502876" cy="338554"/>
          </a:xfrm>
          <a:prstGeom prst="rect">
            <a:avLst/>
          </a:prstGeom>
        </p:spPr>
        <p:txBody>
          <a:bodyPr wrap="square">
            <a:spAutoFit/>
          </a:bodyPr>
          <a:lstStyle/>
          <a:p>
            <a:r>
              <a:rPr lang="en-US" sz="1600" dirty="0">
                <a:solidFill>
                  <a:prstClr val="black"/>
                </a:solidFill>
                <a:latin typeface="arial" panose="020B0604020202020204" pitchFamily="34" charset="0"/>
              </a:rPr>
              <a:t>Health </a:t>
            </a:r>
            <a:r>
              <a:rPr lang="en-US" sz="1600" dirty="0" err="1">
                <a:solidFill>
                  <a:prstClr val="black"/>
                </a:solidFill>
                <a:latin typeface="arial" panose="020B0604020202020204" pitchFamily="34" charset="0"/>
              </a:rPr>
              <a:t>Inf</a:t>
            </a:r>
            <a:r>
              <a:rPr lang="en-US" sz="1600" dirty="0">
                <a:solidFill>
                  <a:prstClr val="black"/>
                </a:solidFill>
                <a:latin typeface="arial" panose="020B0604020202020204" pitchFamily="34" charset="0"/>
              </a:rPr>
              <a:t> </a:t>
            </a:r>
            <a:r>
              <a:rPr lang="en-US" sz="1600" dirty="0" err="1">
                <a:solidFill>
                  <a:prstClr val="black"/>
                </a:solidFill>
                <a:latin typeface="arial" panose="020B0604020202020204" pitchFamily="34" charset="0"/>
              </a:rPr>
              <a:t>Sci</a:t>
            </a:r>
            <a:r>
              <a:rPr lang="en-US" sz="1600" dirty="0">
                <a:solidFill>
                  <a:prstClr val="black"/>
                </a:solidFill>
                <a:latin typeface="arial" panose="020B0604020202020204" pitchFamily="34" charset="0"/>
              </a:rPr>
              <a:t> Syst. 2014; 2: 3</a:t>
            </a:r>
            <a:r>
              <a:rPr lang="en-US" sz="1600" dirty="0" smtClean="0">
                <a:solidFill>
                  <a:prstClr val="black"/>
                </a:solidFill>
                <a:latin typeface="arial" panose="020B0604020202020204" pitchFamily="34" charset="0"/>
              </a:rPr>
              <a:t>. </a:t>
            </a:r>
            <a:r>
              <a:rPr lang="en-US" sz="1600" dirty="0" err="1" smtClean="0">
                <a:solidFill>
                  <a:prstClr val="black"/>
                </a:solidFill>
                <a:latin typeface="arial" panose="020B0604020202020204" pitchFamily="34" charset="0"/>
              </a:rPr>
              <a:t>doi</a:t>
            </a:r>
            <a:r>
              <a:rPr lang="en-US" sz="1600" dirty="0">
                <a:solidFill>
                  <a:prstClr val="black"/>
                </a:solidFill>
                <a:latin typeface="arial" panose="020B0604020202020204" pitchFamily="34" charset="0"/>
              </a:rPr>
              <a:t>: 10.1186/2047-2501-2-3</a:t>
            </a:r>
          </a:p>
        </p:txBody>
      </p:sp>
    </p:spTree>
    <p:extLst>
      <p:ext uri="{BB962C8B-B14F-4D97-AF65-F5344CB8AC3E}">
        <p14:creationId xmlns:p14="http://schemas.microsoft.com/office/powerpoint/2010/main" val="594828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6">
      <a:dk1>
        <a:sysClr val="windowText" lastClr="000000"/>
      </a:dk1>
      <a:lt1>
        <a:sysClr val="window" lastClr="FFFFFF"/>
      </a:lt1>
      <a:dk2>
        <a:srgbClr val="323232"/>
      </a:dk2>
      <a:lt2>
        <a:srgbClr val="E5C243"/>
      </a:lt2>
      <a:accent1>
        <a:srgbClr val="600000"/>
      </a:accent1>
      <a:accent2>
        <a:srgbClr val="660000"/>
      </a:accent2>
      <a:accent3>
        <a:srgbClr val="660000"/>
      </a:accent3>
      <a:accent4>
        <a:srgbClr val="660000"/>
      </a:accent4>
      <a:accent5>
        <a:srgbClr val="660000"/>
      </a:accent5>
      <a:accent6>
        <a:srgbClr val="660000"/>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20770</TotalTime>
  <Words>3539</Words>
  <Application>Microsoft Office PowerPoint</Application>
  <PresentationFormat>Widescreen</PresentationFormat>
  <Paragraphs>475</Paragraphs>
  <Slides>67</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vt:lpstr>
      <vt:lpstr>Calibri</vt:lpstr>
      <vt:lpstr>Calibri Light</vt:lpstr>
      <vt:lpstr>Gill Sans MT Ext Condensed Bold</vt:lpstr>
      <vt:lpstr>Times New Roman</vt:lpstr>
      <vt:lpstr>Wingdings</vt:lpstr>
      <vt:lpstr>Retrospect</vt:lpstr>
      <vt:lpstr>Big Data on Campus  Leveraging OUHSC Bioinformatics to Inform Research &amp;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Clinical Decision Support</vt:lpstr>
      <vt:lpstr>PowerPoint Presentation</vt:lpstr>
      <vt:lpstr>Personalized/Precision Medicine</vt:lpstr>
      <vt:lpstr>PowerPoint Presentation</vt:lpstr>
      <vt:lpstr>PowerPoint Presentation</vt:lpstr>
      <vt:lpstr>Where Other Universities are Headed</vt:lpstr>
      <vt:lpstr>HSC DATA TYPES</vt:lpstr>
      <vt:lpstr>HSC DATA ENTERPRISE</vt:lpstr>
      <vt:lpstr>OUHSC IT Resources &amp; Tools</vt:lpstr>
      <vt:lpstr>Clinical Data Warehouse Example</vt:lpstr>
      <vt:lpstr>Ecosystem Architecture</vt:lpstr>
      <vt:lpstr>POPS: Pharmacokinetics of Understudied Drugs Administered to Children per Standard of Care</vt:lpstr>
      <vt:lpstr>Resource Efficiency: fewer patients, quicker review, less redundancy </vt:lpstr>
      <vt:lpstr>Benefits of 20x Efficiency</vt:lpstr>
      <vt:lpstr>PowerPoint Presentation</vt:lpstr>
      <vt:lpstr>PowerPoint Presentation</vt:lpstr>
      <vt:lpstr>PowerPoint Presentation</vt:lpstr>
      <vt:lpstr>3½ External Data Sources</vt:lpstr>
      <vt:lpstr>Outpatient Centricity Data</vt:lpstr>
      <vt:lpstr>Inpatient Meditech Data</vt:lpstr>
      <vt:lpstr>Weekly Drugs of Interest (DOI) File – Menu Wide</vt:lpstr>
      <vt:lpstr>PowerPoint Presentation</vt:lpstr>
      <vt:lpstr>PowerPoint Presentation</vt:lpstr>
      <vt:lpstr>Menu Wide Converted To Menu Long</vt:lpstr>
      <vt:lpstr>Maintain Metadata Tables</vt:lpstr>
      <vt:lpstr>PowerPoint Presentation</vt:lpstr>
      <vt:lpstr>PowerPoint Presentation</vt:lpstr>
      <vt:lpstr>Lidocaine Example</vt:lpstr>
      <vt:lpstr>Outpatient Eligibility Reports</vt:lpstr>
      <vt:lpstr>Collapsing/Standardizing Med Instructions</vt:lpstr>
      <vt:lpstr>Collapsing/Standardizing Med Instructions</vt:lpstr>
      <vt:lpstr>Collapsing/Standardizing Med Instructions</vt:lpstr>
      <vt:lpstr>PowerPoint Presentation</vt:lpstr>
      <vt:lpstr>Eligibility Report &amp; History Report</vt:lpstr>
      <vt:lpstr>PowerPoint Presentation</vt:lpstr>
      <vt:lpstr>PowerPoint Presentation</vt:lpstr>
      <vt:lpstr>PowerPoint Presentation</vt:lpstr>
      <vt:lpstr>Future Feedback to Research Staff</vt:lpstr>
      <vt:lpstr>Future Feedback to Research Staff</vt:lpstr>
      <vt:lpstr>Job Ad: we’re hiring</vt:lpstr>
      <vt:lpstr>PowerPoint Presentation</vt:lpstr>
      <vt:lpstr>PowerPoint Presentation</vt:lpstr>
      <vt:lpstr>PowerPoint Presentation</vt:lpstr>
      <vt:lpstr>PowerPoint Presentation</vt:lpstr>
      <vt:lpstr>REDCap: Comparison</vt:lpstr>
      <vt:lpstr>PowerPoint Presentation</vt:lpstr>
      <vt:lpstr>REDCap Live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Bard</dc:creator>
  <cp:lastModifiedBy>Bard, David E. (HSC)</cp:lastModifiedBy>
  <cp:revision>167</cp:revision>
  <dcterms:created xsi:type="dcterms:W3CDTF">2017-10-13T13:48:16Z</dcterms:created>
  <dcterms:modified xsi:type="dcterms:W3CDTF">2019-04-26T14:03:42Z</dcterms:modified>
</cp:coreProperties>
</file>